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912" r:id="rId1"/>
    <p:sldMasterId id="2147483961" r:id="rId2"/>
    <p:sldMasterId id="2147483948" r:id="rId3"/>
    <p:sldMasterId id="2147483936" r:id="rId4"/>
    <p:sldMasterId id="2147483924" r:id="rId5"/>
    <p:sldMasterId id="2147483964" r:id="rId6"/>
  </p:sldMasterIdLst>
  <p:notesMasterIdLst>
    <p:notesMasterId r:id="rId34"/>
  </p:notesMasterIdLst>
  <p:sldIdLst>
    <p:sldId id="256" r:id="rId7"/>
    <p:sldId id="258" r:id="rId8"/>
    <p:sldId id="282" r:id="rId9"/>
    <p:sldId id="283" r:id="rId10"/>
    <p:sldId id="284" r:id="rId11"/>
    <p:sldId id="271" r:id="rId12"/>
    <p:sldId id="259" r:id="rId13"/>
    <p:sldId id="261" r:id="rId14"/>
    <p:sldId id="262" r:id="rId15"/>
    <p:sldId id="263" r:id="rId16"/>
    <p:sldId id="266" r:id="rId17"/>
    <p:sldId id="264" r:id="rId18"/>
    <p:sldId id="265" r:id="rId19"/>
    <p:sldId id="267" r:id="rId20"/>
    <p:sldId id="268" r:id="rId21"/>
    <p:sldId id="269" r:id="rId22"/>
    <p:sldId id="273" r:id="rId23"/>
    <p:sldId id="280" r:id="rId24"/>
    <p:sldId id="281" r:id="rId25"/>
    <p:sldId id="279" r:id="rId26"/>
    <p:sldId id="278" r:id="rId27"/>
    <p:sldId id="277" r:id="rId28"/>
    <p:sldId id="276" r:id="rId29"/>
    <p:sldId id="275" r:id="rId30"/>
    <p:sldId id="274" r:id="rId31"/>
    <p:sldId id="272" r:id="rId32"/>
    <p:sldId id="270" r:id="rId3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4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pos="959">
          <p15:clr>
            <a:srgbClr val="A4A3A4"/>
          </p15:clr>
        </p15:guide>
        <p15:guide id="5" pos="67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97" d="100"/>
          <a:sy n="97" d="100"/>
        </p:scale>
        <p:origin x="114" y="690"/>
      </p:cViewPr>
      <p:guideLst>
        <p:guide orient="horz" pos="2160"/>
        <p:guide orient="horz" pos="384"/>
        <p:guide orient="horz" pos="3792"/>
        <p:guide pos="959"/>
        <p:guide pos="671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03B14F-1342-4042-9B8B-3BF0C26F7500}" type="doc">
      <dgm:prSet loTypeId="urn:microsoft.com/office/officeart/2005/8/layout/chevron2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733C404E-DF7F-4362-BF36-19FAF8B785EF}">
      <dgm:prSet phldrT="[Текст]"/>
      <dgm:spPr>
        <a:xfrm rot="5400000">
          <a:off x="-128860" y="130562"/>
          <a:ext cx="859068" cy="601347"/>
        </a:xfrm>
        <a:prstGeom prst="chevron">
          <a:avLst/>
        </a:prstGeom>
        <a:solidFill>
          <a:srgbClr val="C0504D"/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104FB3D-B982-44D2-8D23-F101047F5997}" type="parTrans" cxnId="{94AF91B6-7CD5-4396-BA2E-DF37C8128339}">
      <dgm:prSet/>
      <dgm:spPr/>
      <dgm:t>
        <a:bodyPr/>
        <a:lstStyle/>
        <a:p>
          <a:endParaRPr lang="ru-RU"/>
        </a:p>
      </dgm:t>
    </dgm:pt>
    <dgm:pt modelId="{AFDBA538-27B7-412F-AF95-693F54CECBA0}" type="sibTrans" cxnId="{94AF91B6-7CD5-4396-BA2E-DF37C8128339}">
      <dgm:prSet/>
      <dgm:spPr/>
      <dgm:t>
        <a:bodyPr/>
        <a:lstStyle/>
        <a:p>
          <a:endParaRPr lang="ru-RU"/>
        </a:p>
      </dgm:t>
    </dgm:pt>
    <dgm:pt modelId="{6A3C62AC-F86C-4B19-9B0C-CB754134B159}">
      <dgm:prSet phldrT="[Текст]"/>
      <dgm:spPr>
        <a:xfrm rot="5400000">
          <a:off x="2757780" y="-2154730"/>
          <a:ext cx="558394" cy="4871260"/>
        </a:xfrm>
        <a:prstGeom prst="round2SameRect">
          <a:avLst/>
        </a:prstGeom>
        <a:solidFill>
          <a:srgbClr val="C0504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Сверить личность гражданина с документом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3EB4B2B6-F867-4BD4-B8AA-528ACE81751F}" type="parTrans" cxnId="{A49ECB9A-20B3-4DD9-B792-AAAE3CAF8B78}">
      <dgm:prSet/>
      <dgm:spPr/>
      <dgm:t>
        <a:bodyPr/>
        <a:lstStyle/>
        <a:p>
          <a:endParaRPr lang="ru-RU"/>
        </a:p>
      </dgm:t>
    </dgm:pt>
    <dgm:pt modelId="{063D8881-963B-48CC-A381-7EC0C6743D37}" type="sibTrans" cxnId="{A49ECB9A-20B3-4DD9-B792-AAAE3CAF8B78}">
      <dgm:prSet/>
      <dgm:spPr/>
      <dgm:t>
        <a:bodyPr/>
        <a:lstStyle/>
        <a:p>
          <a:endParaRPr lang="ru-RU"/>
        </a:p>
      </dgm:t>
    </dgm:pt>
    <dgm:pt modelId="{047D3BC3-FECE-49DF-81C6-F6B70BAC9805}">
      <dgm:prSet phldrT="[Текст]"/>
      <dgm:spPr>
        <a:xfrm rot="5400000">
          <a:off x="-128860" y="869050"/>
          <a:ext cx="859068" cy="601347"/>
        </a:xfrm>
        <a:prstGeom prst="chevron">
          <a:avLst/>
        </a:prstGeom>
        <a:solidFill>
          <a:srgbClr val="C0504D"/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39BC862B-CCC6-4DB5-818D-F9378CAFD740}" type="parTrans" cxnId="{7443FAB0-CA17-45FC-9A81-629B83A5AE1F}">
      <dgm:prSet/>
      <dgm:spPr/>
      <dgm:t>
        <a:bodyPr/>
        <a:lstStyle/>
        <a:p>
          <a:endParaRPr lang="ru-RU"/>
        </a:p>
      </dgm:t>
    </dgm:pt>
    <dgm:pt modelId="{4E1DFAB0-152A-44D9-AF0F-8CAF9B0FE931}" type="sibTrans" cxnId="{7443FAB0-CA17-45FC-9A81-629B83A5AE1F}">
      <dgm:prSet/>
      <dgm:spPr/>
      <dgm:t>
        <a:bodyPr/>
        <a:lstStyle/>
        <a:p>
          <a:endParaRPr lang="ru-RU"/>
        </a:p>
      </dgm:t>
    </dgm:pt>
    <dgm:pt modelId="{293BAE4F-C692-4162-B9A3-043547EA879B}">
      <dgm:prSet phldrT="[Текст]"/>
      <dgm:spPr>
        <a:xfrm rot="5400000">
          <a:off x="2757780" y="-1416242"/>
          <a:ext cx="558394" cy="4871260"/>
        </a:xfrm>
        <a:prstGeom prst="round2SameRect">
          <a:avLst/>
        </a:prstGeom>
        <a:solidFill>
          <a:srgbClr val="C0504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Определить избирательный участок для голосования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09B61BF-8F1F-4DEB-AACB-9C1457CB1566}" type="parTrans" cxnId="{1D428E9C-7B76-4E92-A652-A3122D67660D}">
      <dgm:prSet/>
      <dgm:spPr/>
      <dgm:t>
        <a:bodyPr/>
        <a:lstStyle/>
        <a:p>
          <a:endParaRPr lang="ru-RU"/>
        </a:p>
      </dgm:t>
    </dgm:pt>
    <dgm:pt modelId="{43A10D68-5CB4-40EB-99C4-9D9B6169ED50}" type="sibTrans" cxnId="{1D428E9C-7B76-4E92-A652-A3122D67660D}">
      <dgm:prSet/>
      <dgm:spPr/>
      <dgm:t>
        <a:bodyPr/>
        <a:lstStyle/>
        <a:p>
          <a:endParaRPr lang="ru-RU"/>
        </a:p>
      </dgm:t>
    </dgm:pt>
    <dgm:pt modelId="{255A730A-B114-4ACE-A772-FE6DA10F1A6C}">
      <dgm:prSet phldrT="[Текст]"/>
      <dgm:spPr>
        <a:xfrm rot="5400000">
          <a:off x="-128860" y="1607538"/>
          <a:ext cx="859068" cy="601347"/>
        </a:xfrm>
        <a:prstGeom prst="chevron">
          <a:avLst/>
        </a:prstGeom>
        <a:solidFill>
          <a:srgbClr val="C0504D"/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6E408F17-EE30-4109-B545-79A3199FE1AB}" type="parTrans" cxnId="{51D60D6D-1050-4CA6-95B9-9D2AECAAABF7}">
      <dgm:prSet/>
      <dgm:spPr/>
      <dgm:t>
        <a:bodyPr/>
        <a:lstStyle/>
        <a:p>
          <a:endParaRPr lang="ru-RU"/>
        </a:p>
      </dgm:t>
    </dgm:pt>
    <dgm:pt modelId="{5AA802F8-E5AD-46C1-9A60-587614E7047F}" type="sibTrans" cxnId="{51D60D6D-1050-4CA6-95B9-9D2AECAAABF7}">
      <dgm:prSet/>
      <dgm:spPr/>
      <dgm:t>
        <a:bodyPr/>
        <a:lstStyle/>
        <a:p>
          <a:endParaRPr lang="ru-RU"/>
        </a:p>
      </dgm:t>
    </dgm:pt>
    <dgm:pt modelId="{C0D3D6EE-1823-4ED5-A48D-C162FB2D3F94}">
      <dgm:prSet phldrT="[Текст]"/>
      <dgm:spPr>
        <a:xfrm rot="5400000">
          <a:off x="2757780" y="-677755"/>
          <a:ext cx="558394" cy="4871260"/>
        </a:xfrm>
        <a:prstGeom prst="round2SameRect">
          <a:avLst/>
        </a:prstGeom>
        <a:solidFill>
          <a:srgbClr val="C0504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Заполнить заявление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0819BCA-9352-4A1F-A770-DCCDE50573B4}" type="parTrans" cxnId="{1E51E60B-0309-46C9-A1A9-041114C0CFEE}">
      <dgm:prSet/>
      <dgm:spPr/>
      <dgm:t>
        <a:bodyPr/>
        <a:lstStyle/>
        <a:p>
          <a:endParaRPr lang="ru-RU"/>
        </a:p>
      </dgm:t>
    </dgm:pt>
    <dgm:pt modelId="{939AABE6-AD4B-408B-BF06-EF8193ACF945}" type="sibTrans" cxnId="{1E51E60B-0309-46C9-A1A9-041114C0CFEE}">
      <dgm:prSet/>
      <dgm:spPr/>
      <dgm:t>
        <a:bodyPr/>
        <a:lstStyle/>
        <a:p>
          <a:endParaRPr lang="ru-RU"/>
        </a:p>
      </dgm:t>
    </dgm:pt>
    <dgm:pt modelId="{10BF1553-3D3B-4C91-8FB6-FE2DEF785CAE}">
      <dgm:prSet phldrT="[Текст]"/>
      <dgm:spPr>
        <a:xfrm rot="5400000">
          <a:off x="-128860" y="2346025"/>
          <a:ext cx="859068" cy="601347"/>
        </a:xfrm>
        <a:prstGeom prst="chevron">
          <a:avLst/>
        </a:prstGeom>
        <a:solidFill>
          <a:srgbClr val="C0504D"/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681B4C06-E378-4812-A94E-1A394D859418}" type="parTrans" cxnId="{97C82CC6-E71B-4F40-96A5-28036BAAE109}">
      <dgm:prSet/>
      <dgm:spPr/>
      <dgm:t>
        <a:bodyPr/>
        <a:lstStyle/>
        <a:p>
          <a:endParaRPr lang="ru-RU"/>
        </a:p>
      </dgm:t>
    </dgm:pt>
    <dgm:pt modelId="{1B750C3F-5937-4009-9878-5C870B42125C}" type="sibTrans" cxnId="{97C82CC6-E71B-4F40-96A5-28036BAAE109}">
      <dgm:prSet/>
      <dgm:spPr/>
      <dgm:t>
        <a:bodyPr/>
        <a:lstStyle/>
        <a:p>
          <a:endParaRPr lang="ru-RU"/>
        </a:p>
      </dgm:t>
    </dgm:pt>
    <dgm:pt modelId="{A611C2E3-0E35-4ADF-8A3C-F268BEF46561}">
      <dgm:prSet phldrT="[Текст]"/>
      <dgm:spPr>
        <a:xfrm rot="5400000">
          <a:off x="2757780" y="60732"/>
          <a:ext cx="558394" cy="4871260"/>
        </a:xfrm>
        <a:prstGeom prst="round2SameRect">
          <a:avLst/>
        </a:prstGeom>
        <a:solidFill>
          <a:srgbClr val="C0504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Избиратель проверяет корректность заполнения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D83BB0C0-C7B3-4E18-A387-68AD2D491D02}" type="parTrans" cxnId="{DE3C6333-B0C4-4D61-A48F-EEA6C30A05AE}">
      <dgm:prSet/>
      <dgm:spPr/>
      <dgm:t>
        <a:bodyPr/>
        <a:lstStyle/>
        <a:p>
          <a:endParaRPr lang="ru-RU"/>
        </a:p>
      </dgm:t>
    </dgm:pt>
    <dgm:pt modelId="{E3CE6953-D867-4E6E-825C-75FADFC7242B}" type="sibTrans" cxnId="{DE3C6333-B0C4-4D61-A48F-EEA6C30A05AE}">
      <dgm:prSet/>
      <dgm:spPr/>
      <dgm:t>
        <a:bodyPr/>
        <a:lstStyle/>
        <a:p>
          <a:endParaRPr lang="ru-RU"/>
        </a:p>
      </dgm:t>
    </dgm:pt>
    <dgm:pt modelId="{4D38113C-3C94-45DA-BBED-8983AFFA529D}">
      <dgm:prSet phldrT="[Текст]"/>
      <dgm:spPr>
        <a:xfrm rot="5400000">
          <a:off x="2757780" y="60732"/>
          <a:ext cx="558394" cy="4871260"/>
        </a:xfrm>
        <a:prstGeom prst="round2SameRect">
          <a:avLst/>
        </a:prstGeom>
        <a:solidFill>
          <a:srgbClr val="C0504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Ознакомить избирателя с правом однократной подачи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7F6F4314-A536-4797-9563-D4992C3F9D63}" type="parTrans" cxnId="{59A506FA-6F81-4AFF-B156-BC34EB27BF61}">
      <dgm:prSet/>
      <dgm:spPr/>
      <dgm:t>
        <a:bodyPr/>
        <a:lstStyle/>
        <a:p>
          <a:endParaRPr lang="ru-RU"/>
        </a:p>
      </dgm:t>
    </dgm:pt>
    <dgm:pt modelId="{3DFA3DFB-5F1D-446E-80E2-E699B18DD9D8}" type="sibTrans" cxnId="{59A506FA-6F81-4AFF-B156-BC34EB27BF61}">
      <dgm:prSet/>
      <dgm:spPr/>
      <dgm:t>
        <a:bodyPr/>
        <a:lstStyle/>
        <a:p>
          <a:endParaRPr lang="ru-RU"/>
        </a:p>
      </dgm:t>
    </dgm:pt>
    <dgm:pt modelId="{F79A1263-5D95-457A-A3C0-A3FEF3D49D51}">
      <dgm:prSet phldrT="[Текст]"/>
      <dgm:spPr>
        <a:xfrm rot="5400000">
          <a:off x="2757780" y="-2154730"/>
          <a:ext cx="558394" cy="4871260"/>
        </a:xfrm>
        <a:prstGeom prst="round2SameRect">
          <a:avLst/>
        </a:prstGeom>
        <a:solidFill>
          <a:srgbClr val="C0504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Проверить активное избирательное право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5CD5927F-5E1C-468D-93C9-A85A67BF8CC5}" type="parTrans" cxnId="{6A21235A-DC26-4CE8-BDB0-60D0DECD637D}">
      <dgm:prSet/>
      <dgm:spPr/>
      <dgm:t>
        <a:bodyPr/>
        <a:lstStyle/>
        <a:p>
          <a:endParaRPr lang="ru-RU"/>
        </a:p>
      </dgm:t>
    </dgm:pt>
    <dgm:pt modelId="{55202EBB-981E-4A9E-8252-EFF1A684025D}" type="sibTrans" cxnId="{6A21235A-DC26-4CE8-BDB0-60D0DECD637D}">
      <dgm:prSet/>
      <dgm:spPr/>
      <dgm:t>
        <a:bodyPr/>
        <a:lstStyle/>
        <a:p>
          <a:endParaRPr lang="ru-RU"/>
        </a:p>
      </dgm:t>
    </dgm:pt>
    <dgm:pt modelId="{B1773210-9F54-4753-8CBC-8EB080CAF293}">
      <dgm:prSet phldrT="[Текст]"/>
      <dgm:spPr>
        <a:xfrm rot="5400000">
          <a:off x="2757780" y="-677755"/>
          <a:ext cx="558394" cy="4871260"/>
        </a:xfrm>
        <a:prstGeom prst="round2SameRect">
          <a:avLst/>
        </a:prstGeom>
        <a:solidFill>
          <a:srgbClr val="C0504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Зарегистрировать заявление в журнале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2E49EFBC-E9BB-47C6-A0EC-27065DF121B1}" type="parTrans" cxnId="{0A16922B-017F-4A41-9EA6-9CDA3F56D570}">
      <dgm:prSet/>
      <dgm:spPr/>
      <dgm:t>
        <a:bodyPr/>
        <a:lstStyle/>
        <a:p>
          <a:endParaRPr lang="ru-RU"/>
        </a:p>
      </dgm:t>
    </dgm:pt>
    <dgm:pt modelId="{7575655C-76BA-4892-A278-E43BD50A8E23}" type="sibTrans" cxnId="{0A16922B-017F-4A41-9EA6-9CDA3F56D570}">
      <dgm:prSet/>
      <dgm:spPr/>
      <dgm:t>
        <a:bodyPr/>
        <a:lstStyle/>
        <a:p>
          <a:endParaRPr lang="ru-RU"/>
        </a:p>
      </dgm:t>
    </dgm:pt>
    <dgm:pt modelId="{AA02900B-847C-4A02-8620-117322493BB7}">
      <dgm:prSet phldrT="[Текст]"/>
      <dgm:spPr>
        <a:xfrm rot="5400000">
          <a:off x="-128860" y="3084513"/>
          <a:ext cx="859068" cy="601347"/>
        </a:xfrm>
        <a:prstGeom prst="chevron">
          <a:avLst/>
        </a:prstGeom>
        <a:solidFill>
          <a:srgbClr val="C0504D"/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84B7D696-1878-4837-9146-66F8501F3F38}" type="parTrans" cxnId="{F77ABF04-D4A1-424F-804F-3EB39DB7420B}">
      <dgm:prSet/>
      <dgm:spPr/>
      <dgm:t>
        <a:bodyPr/>
        <a:lstStyle/>
        <a:p>
          <a:endParaRPr lang="ru-RU"/>
        </a:p>
      </dgm:t>
    </dgm:pt>
    <dgm:pt modelId="{83062C95-5683-4713-BD47-0D3CC9277F4A}" type="sibTrans" cxnId="{F77ABF04-D4A1-424F-804F-3EB39DB7420B}">
      <dgm:prSet/>
      <dgm:spPr/>
      <dgm:t>
        <a:bodyPr/>
        <a:lstStyle/>
        <a:p>
          <a:endParaRPr lang="ru-RU"/>
        </a:p>
      </dgm:t>
    </dgm:pt>
    <dgm:pt modelId="{68081BB5-E9AD-4F92-AD0B-5BED1E435CEA}">
      <dgm:prSet phldrT="[Текст]"/>
      <dgm:spPr>
        <a:xfrm rot="5400000">
          <a:off x="2757780" y="799220"/>
          <a:ext cx="558394" cy="4871260"/>
        </a:xfrm>
        <a:prstGeom prst="round2SameRect">
          <a:avLst/>
        </a:prstGeom>
        <a:solidFill>
          <a:srgbClr val="C0504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Оформить и выдать отрывной талон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DC2804E-65A8-4E05-98F5-B1EF522C2DF2}" type="parTrans" cxnId="{2D4EF7FA-FE05-43AD-B01F-695E8D1262E1}">
      <dgm:prSet/>
      <dgm:spPr/>
      <dgm:t>
        <a:bodyPr/>
        <a:lstStyle/>
        <a:p>
          <a:endParaRPr lang="ru-RU"/>
        </a:p>
      </dgm:t>
    </dgm:pt>
    <dgm:pt modelId="{5B0FE459-E71B-4780-841C-10CF7B6BBC80}" type="sibTrans" cxnId="{2D4EF7FA-FE05-43AD-B01F-695E8D1262E1}">
      <dgm:prSet/>
      <dgm:spPr/>
      <dgm:t>
        <a:bodyPr/>
        <a:lstStyle/>
        <a:p>
          <a:endParaRPr lang="ru-RU"/>
        </a:p>
      </dgm:t>
    </dgm:pt>
    <dgm:pt modelId="{E1E5864D-5297-41A6-B65E-02B910FBBC66}" type="pres">
      <dgm:prSet presAssocID="{1E03B14F-1342-4042-9B8B-3BF0C26F750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F06155-B756-41B7-BB0E-5E57E1CF8201}" type="pres">
      <dgm:prSet presAssocID="{733C404E-DF7F-4362-BF36-19FAF8B785EF}" presName="composite" presStyleCnt="0"/>
      <dgm:spPr/>
    </dgm:pt>
    <dgm:pt modelId="{7B7D8EC7-B174-4E24-8A42-C33F768BFFCD}" type="pres">
      <dgm:prSet presAssocID="{733C404E-DF7F-4362-BF36-19FAF8B785EF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A364B-51FC-4211-9D60-BE4779F6A378}" type="pres">
      <dgm:prSet presAssocID="{733C404E-DF7F-4362-BF36-19FAF8B785EF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BC8582-E91E-4561-90B9-0AEDC4E00E03}" type="pres">
      <dgm:prSet presAssocID="{AFDBA538-27B7-412F-AF95-693F54CECBA0}" presName="sp" presStyleCnt="0"/>
      <dgm:spPr/>
    </dgm:pt>
    <dgm:pt modelId="{977C439F-53CA-439D-89AF-F71871B9D44E}" type="pres">
      <dgm:prSet presAssocID="{047D3BC3-FECE-49DF-81C6-F6B70BAC9805}" presName="composite" presStyleCnt="0"/>
      <dgm:spPr/>
    </dgm:pt>
    <dgm:pt modelId="{47A3E6B5-DFA7-4932-9B3A-201DB207A968}" type="pres">
      <dgm:prSet presAssocID="{047D3BC3-FECE-49DF-81C6-F6B70BAC9805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6D5FF0-7F5E-4FEF-807C-350A4AD4231F}" type="pres">
      <dgm:prSet presAssocID="{047D3BC3-FECE-49DF-81C6-F6B70BAC9805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0CB258-20AF-438C-8FE1-0C296ED2038A}" type="pres">
      <dgm:prSet presAssocID="{4E1DFAB0-152A-44D9-AF0F-8CAF9B0FE931}" presName="sp" presStyleCnt="0"/>
      <dgm:spPr/>
    </dgm:pt>
    <dgm:pt modelId="{EE4057A4-10D7-40AF-91B7-94CCE629E74E}" type="pres">
      <dgm:prSet presAssocID="{255A730A-B114-4ACE-A772-FE6DA10F1A6C}" presName="composite" presStyleCnt="0"/>
      <dgm:spPr/>
    </dgm:pt>
    <dgm:pt modelId="{387AC5BE-2CD4-4CD6-B53F-F91BCB6EDC93}" type="pres">
      <dgm:prSet presAssocID="{255A730A-B114-4ACE-A772-FE6DA10F1A6C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7317E2-E8F0-4EF4-B7C4-25FB2251F235}" type="pres">
      <dgm:prSet presAssocID="{255A730A-B114-4ACE-A772-FE6DA10F1A6C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1C3854-AC9B-454E-888E-1534DC642ADB}" type="pres">
      <dgm:prSet presAssocID="{5AA802F8-E5AD-46C1-9A60-587614E7047F}" presName="sp" presStyleCnt="0"/>
      <dgm:spPr/>
    </dgm:pt>
    <dgm:pt modelId="{D3B76A68-6393-4492-A584-B02D200C91CC}" type="pres">
      <dgm:prSet presAssocID="{10BF1553-3D3B-4C91-8FB6-FE2DEF785CAE}" presName="composite" presStyleCnt="0"/>
      <dgm:spPr/>
    </dgm:pt>
    <dgm:pt modelId="{075ECAC0-BD98-4BC1-911B-93625A3F0FA1}" type="pres">
      <dgm:prSet presAssocID="{10BF1553-3D3B-4C91-8FB6-FE2DEF785CAE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36A537-8D34-42D0-95D6-C08952642D94}" type="pres">
      <dgm:prSet presAssocID="{10BF1553-3D3B-4C91-8FB6-FE2DEF785CAE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4296A2-BF44-4B12-BDAC-EED54A6A6C71}" type="pres">
      <dgm:prSet presAssocID="{1B750C3F-5937-4009-9878-5C870B42125C}" presName="sp" presStyleCnt="0"/>
      <dgm:spPr/>
    </dgm:pt>
    <dgm:pt modelId="{435E27A4-C3AF-45EA-8BFF-50A1434381C7}" type="pres">
      <dgm:prSet presAssocID="{AA02900B-847C-4A02-8620-117322493BB7}" presName="composite" presStyleCnt="0"/>
      <dgm:spPr/>
    </dgm:pt>
    <dgm:pt modelId="{8052B4E7-C03B-4942-94B5-B574CF6A69DA}" type="pres">
      <dgm:prSet presAssocID="{AA02900B-847C-4A02-8620-117322493BB7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5E802F-F58A-4011-950C-0206520DF470}" type="pres">
      <dgm:prSet presAssocID="{AA02900B-847C-4A02-8620-117322493BB7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72E934-C09A-4B6A-A587-A73AD4E4D1F7}" type="presOf" srcId="{B1773210-9F54-4753-8CBC-8EB080CAF293}" destId="{C27317E2-E8F0-4EF4-B7C4-25FB2251F235}" srcOrd="0" destOrd="1" presId="urn:microsoft.com/office/officeart/2005/8/layout/chevron2"/>
    <dgm:cxn modelId="{0A16922B-017F-4A41-9EA6-9CDA3F56D570}" srcId="{255A730A-B114-4ACE-A772-FE6DA10F1A6C}" destId="{B1773210-9F54-4753-8CBC-8EB080CAF293}" srcOrd="1" destOrd="0" parTransId="{2E49EFBC-E9BB-47C6-A0EC-27065DF121B1}" sibTransId="{7575655C-76BA-4892-A278-E43BD50A8E23}"/>
    <dgm:cxn modelId="{2D4EF7FA-FE05-43AD-B01F-695E8D1262E1}" srcId="{AA02900B-847C-4A02-8620-117322493BB7}" destId="{68081BB5-E9AD-4F92-AD0B-5BED1E435CEA}" srcOrd="0" destOrd="0" parTransId="{BDC2804E-65A8-4E05-98F5-B1EF522C2DF2}" sibTransId="{5B0FE459-E71B-4780-841C-10CF7B6BBC80}"/>
    <dgm:cxn modelId="{97C82CC6-E71B-4F40-96A5-28036BAAE109}" srcId="{1E03B14F-1342-4042-9B8B-3BF0C26F7500}" destId="{10BF1553-3D3B-4C91-8FB6-FE2DEF785CAE}" srcOrd="3" destOrd="0" parTransId="{681B4C06-E378-4812-A94E-1A394D859418}" sibTransId="{1B750C3F-5937-4009-9878-5C870B42125C}"/>
    <dgm:cxn modelId="{FB116A5E-7B17-403C-B550-D24862AA332B}" type="presOf" srcId="{A611C2E3-0E35-4ADF-8A3C-F268BEF46561}" destId="{D136A537-8D34-42D0-95D6-C08952642D94}" srcOrd="0" destOrd="0" presId="urn:microsoft.com/office/officeart/2005/8/layout/chevron2"/>
    <dgm:cxn modelId="{C7C612FA-2E88-4016-B8A8-CDE046E02BFC}" type="presOf" srcId="{6A3C62AC-F86C-4B19-9B0C-CB754134B159}" destId="{753A364B-51FC-4211-9D60-BE4779F6A378}" srcOrd="0" destOrd="0" presId="urn:microsoft.com/office/officeart/2005/8/layout/chevron2"/>
    <dgm:cxn modelId="{92341B6F-1C66-4D14-9409-3C7636C5C596}" type="presOf" srcId="{1E03B14F-1342-4042-9B8B-3BF0C26F7500}" destId="{E1E5864D-5297-41A6-B65E-02B910FBBC66}" srcOrd="0" destOrd="0" presId="urn:microsoft.com/office/officeart/2005/8/layout/chevron2"/>
    <dgm:cxn modelId="{1E51E60B-0309-46C9-A1A9-041114C0CFEE}" srcId="{255A730A-B114-4ACE-A772-FE6DA10F1A6C}" destId="{C0D3D6EE-1823-4ED5-A48D-C162FB2D3F94}" srcOrd="0" destOrd="0" parTransId="{B0819BCA-9352-4A1F-A770-DCCDE50573B4}" sibTransId="{939AABE6-AD4B-408B-BF06-EF8193ACF945}"/>
    <dgm:cxn modelId="{C5EF020E-D954-4E0E-AF9D-4D856B7BA756}" type="presOf" srcId="{255A730A-B114-4ACE-A772-FE6DA10F1A6C}" destId="{387AC5BE-2CD4-4CD6-B53F-F91BCB6EDC93}" srcOrd="0" destOrd="0" presId="urn:microsoft.com/office/officeart/2005/8/layout/chevron2"/>
    <dgm:cxn modelId="{3E81D709-C5EA-484B-BD2E-E4C0A4CF7E64}" type="presOf" srcId="{F79A1263-5D95-457A-A3C0-A3FEF3D49D51}" destId="{753A364B-51FC-4211-9D60-BE4779F6A378}" srcOrd="0" destOrd="1" presId="urn:microsoft.com/office/officeart/2005/8/layout/chevron2"/>
    <dgm:cxn modelId="{6A21235A-DC26-4CE8-BDB0-60D0DECD637D}" srcId="{733C404E-DF7F-4362-BF36-19FAF8B785EF}" destId="{F79A1263-5D95-457A-A3C0-A3FEF3D49D51}" srcOrd="1" destOrd="0" parTransId="{5CD5927F-5E1C-468D-93C9-A85A67BF8CC5}" sibTransId="{55202EBB-981E-4A9E-8252-EFF1A684025D}"/>
    <dgm:cxn modelId="{7443FAB0-CA17-45FC-9A81-629B83A5AE1F}" srcId="{1E03B14F-1342-4042-9B8B-3BF0C26F7500}" destId="{047D3BC3-FECE-49DF-81C6-F6B70BAC9805}" srcOrd="1" destOrd="0" parTransId="{39BC862B-CCC6-4DB5-818D-F9378CAFD740}" sibTransId="{4E1DFAB0-152A-44D9-AF0F-8CAF9B0FE931}"/>
    <dgm:cxn modelId="{4393E115-2188-4EC2-8C43-05616C3273C0}" type="presOf" srcId="{733C404E-DF7F-4362-BF36-19FAF8B785EF}" destId="{7B7D8EC7-B174-4E24-8A42-C33F768BFFCD}" srcOrd="0" destOrd="0" presId="urn:microsoft.com/office/officeart/2005/8/layout/chevron2"/>
    <dgm:cxn modelId="{FF0F7A79-5391-4845-8F61-5C13156884EF}" type="presOf" srcId="{047D3BC3-FECE-49DF-81C6-F6B70BAC9805}" destId="{47A3E6B5-DFA7-4932-9B3A-201DB207A968}" srcOrd="0" destOrd="0" presId="urn:microsoft.com/office/officeart/2005/8/layout/chevron2"/>
    <dgm:cxn modelId="{DE3C6333-B0C4-4D61-A48F-EEA6C30A05AE}" srcId="{10BF1553-3D3B-4C91-8FB6-FE2DEF785CAE}" destId="{A611C2E3-0E35-4ADF-8A3C-F268BEF46561}" srcOrd="0" destOrd="0" parTransId="{D83BB0C0-C7B3-4E18-A387-68AD2D491D02}" sibTransId="{E3CE6953-D867-4E6E-825C-75FADFC7242B}"/>
    <dgm:cxn modelId="{0EA365DB-76D4-43D9-AB4F-1FF8B17AA27F}" type="presOf" srcId="{4D38113C-3C94-45DA-BBED-8983AFFA529D}" destId="{D136A537-8D34-42D0-95D6-C08952642D94}" srcOrd="0" destOrd="1" presId="urn:microsoft.com/office/officeart/2005/8/layout/chevron2"/>
    <dgm:cxn modelId="{14D50675-BDC9-476F-81C6-362038639521}" type="presOf" srcId="{AA02900B-847C-4A02-8620-117322493BB7}" destId="{8052B4E7-C03B-4942-94B5-B574CF6A69DA}" srcOrd="0" destOrd="0" presId="urn:microsoft.com/office/officeart/2005/8/layout/chevron2"/>
    <dgm:cxn modelId="{51D60D6D-1050-4CA6-95B9-9D2AECAAABF7}" srcId="{1E03B14F-1342-4042-9B8B-3BF0C26F7500}" destId="{255A730A-B114-4ACE-A772-FE6DA10F1A6C}" srcOrd="2" destOrd="0" parTransId="{6E408F17-EE30-4109-B545-79A3199FE1AB}" sibTransId="{5AA802F8-E5AD-46C1-9A60-587614E7047F}"/>
    <dgm:cxn modelId="{F77ABF04-D4A1-424F-804F-3EB39DB7420B}" srcId="{1E03B14F-1342-4042-9B8B-3BF0C26F7500}" destId="{AA02900B-847C-4A02-8620-117322493BB7}" srcOrd="4" destOrd="0" parTransId="{84B7D696-1878-4837-9146-66F8501F3F38}" sibTransId="{83062C95-5683-4713-BD47-0D3CC9277F4A}"/>
    <dgm:cxn modelId="{94AF91B6-7CD5-4396-BA2E-DF37C8128339}" srcId="{1E03B14F-1342-4042-9B8B-3BF0C26F7500}" destId="{733C404E-DF7F-4362-BF36-19FAF8B785EF}" srcOrd="0" destOrd="0" parTransId="{B104FB3D-B982-44D2-8D23-F101047F5997}" sibTransId="{AFDBA538-27B7-412F-AF95-693F54CECBA0}"/>
    <dgm:cxn modelId="{1D428E9C-7B76-4E92-A652-A3122D67660D}" srcId="{047D3BC3-FECE-49DF-81C6-F6B70BAC9805}" destId="{293BAE4F-C692-4162-B9A3-043547EA879B}" srcOrd="0" destOrd="0" parTransId="{E09B61BF-8F1F-4DEB-AACB-9C1457CB1566}" sibTransId="{43A10D68-5CB4-40EB-99C4-9D9B6169ED50}"/>
    <dgm:cxn modelId="{A49ECB9A-20B3-4DD9-B792-AAAE3CAF8B78}" srcId="{733C404E-DF7F-4362-BF36-19FAF8B785EF}" destId="{6A3C62AC-F86C-4B19-9B0C-CB754134B159}" srcOrd="0" destOrd="0" parTransId="{3EB4B2B6-F867-4BD4-B8AA-528ACE81751F}" sibTransId="{063D8881-963B-48CC-A381-7EC0C6743D37}"/>
    <dgm:cxn modelId="{59A506FA-6F81-4AFF-B156-BC34EB27BF61}" srcId="{10BF1553-3D3B-4C91-8FB6-FE2DEF785CAE}" destId="{4D38113C-3C94-45DA-BBED-8983AFFA529D}" srcOrd="1" destOrd="0" parTransId="{7F6F4314-A536-4797-9563-D4992C3F9D63}" sibTransId="{3DFA3DFB-5F1D-446E-80E2-E699B18DD9D8}"/>
    <dgm:cxn modelId="{85374F94-A86B-4C91-833F-788FF4150B5A}" type="presOf" srcId="{C0D3D6EE-1823-4ED5-A48D-C162FB2D3F94}" destId="{C27317E2-E8F0-4EF4-B7C4-25FB2251F235}" srcOrd="0" destOrd="0" presId="urn:microsoft.com/office/officeart/2005/8/layout/chevron2"/>
    <dgm:cxn modelId="{A99EC9AF-F76F-4609-85EF-1F0C14B3D082}" type="presOf" srcId="{68081BB5-E9AD-4F92-AD0B-5BED1E435CEA}" destId="{7C5E802F-F58A-4011-950C-0206520DF470}" srcOrd="0" destOrd="0" presId="urn:microsoft.com/office/officeart/2005/8/layout/chevron2"/>
    <dgm:cxn modelId="{4A73FB2C-D49C-4338-9532-A8D4F63F4677}" type="presOf" srcId="{10BF1553-3D3B-4C91-8FB6-FE2DEF785CAE}" destId="{075ECAC0-BD98-4BC1-911B-93625A3F0FA1}" srcOrd="0" destOrd="0" presId="urn:microsoft.com/office/officeart/2005/8/layout/chevron2"/>
    <dgm:cxn modelId="{42C44E6E-B5B1-4F46-A107-4C1E3100B05E}" type="presOf" srcId="{293BAE4F-C692-4162-B9A3-043547EA879B}" destId="{DF6D5FF0-7F5E-4FEF-807C-350A4AD4231F}" srcOrd="0" destOrd="0" presId="urn:microsoft.com/office/officeart/2005/8/layout/chevron2"/>
    <dgm:cxn modelId="{B9D168A3-72DF-412E-A709-4D97A1475EE5}" type="presParOf" srcId="{E1E5864D-5297-41A6-B65E-02B910FBBC66}" destId="{86F06155-B756-41B7-BB0E-5E57E1CF8201}" srcOrd="0" destOrd="0" presId="urn:microsoft.com/office/officeart/2005/8/layout/chevron2"/>
    <dgm:cxn modelId="{BE98645D-8189-4062-AC86-FAA2B1392215}" type="presParOf" srcId="{86F06155-B756-41B7-BB0E-5E57E1CF8201}" destId="{7B7D8EC7-B174-4E24-8A42-C33F768BFFCD}" srcOrd="0" destOrd="0" presId="urn:microsoft.com/office/officeart/2005/8/layout/chevron2"/>
    <dgm:cxn modelId="{F1D733CE-9096-4046-8B02-312A21CDB554}" type="presParOf" srcId="{86F06155-B756-41B7-BB0E-5E57E1CF8201}" destId="{753A364B-51FC-4211-9D60-BE4779F6A378}" srcOrd="1" destOrd="0" presId="urn:microsoft.com/office/officeart/2005/8/layout/chevron2"/>
    <dgm:cxn modelId="{990860D2-A09B-42CB-8822-E60B72E289EE}" type="presParOf" srcId="{E1E5864D-5297-41A6-B65E-02B910FBBC66}" destId="{D2BC8582-E91E-4561-90B9-0AEDC4E00E03}" srcOrd="1" destOrd="0" presId="urn:microsoft.com/office/officeart/2005/8/layout/chevron2"/>
    <dgm:cxn modelId="{5FF7CD81-4912-4F7C-A2F8-5E27D5BBEDD0}" type="presParOf" srcId="{E1E5864D-5297-41A6-B65E-02B910FBBC66}" destId="{977C439F-53CA-439D-89AF-F71871B9D44E}" srcOrd="2" destOrd="0" presId="urn:microsoft.com/office/officeart/2005/8/layout/chevron2"/>
    <dgm:cxn modelId="{823746A0-FD65-4D74-805F-E6B635CA0DE9}" type="presParOf" srcId="{977C439F-53CA-439D-89AF-F71871B9D44E}" destId="{47A3E6B5-DFA7-4932-9B3A-201DB207A968}" srcOrd="0" destOrd="0" presId="urn:microsoft.com/office/officeart/2005/8/layout/chevron2"/>
    <dgm:cxn modelId="{E41528FE-732F-4D7A-AB47-6365DFC8758D}" type="presParOf" srcId="{977C439F-53CA-439D-89AF-F71871B9D44E}" destId="{DF6D5FF0-7F5E-4FEF-807C-350A4AD4231F}" srcOrd="1" destOrd="0" presId="urn:microsoft.com/office/officeart/2005/8/layout/chevron2"/>
    <dgm:cxn modelId="{2C549D7A-E1A9-42F6-8A8F-7D60A356E550}" type="presParOf" srcId="{E1E5864D-5297-41A6-B65E-02B910FBBC66}" destId="{E20CB258-20AF-438C-8FE1-0C296ED2038A}" srcOrd="3" destOrd="0" presId="urn:microsoft.com/office/officeart/2005/8/layout/chevron2"/>
    <dgm:cxn modelId="{6FEA2F3B-E988-45F3-8E81-F8980BED6ECC}" type="presParOf" srcId="{E1E5864D-5297-41A6-B65E-02B910FBBC66}" destId="{EE4057A4-10D7-40AF-91B7-94CCE629E74E}" srcOrd="4" destOrd="0" presId="urn:microsoft.com/office/officeart/2005/8/layout/chevron2"/>
    <dgm:cxn modelId="{14BA9BCC-B530-4611-9DE3-6F2269A487FC}" type="presParOf" srcId="{EE4057A4-10D7-40AF-91B7-94CCE629E74E}" destId="{387AC5BE-2CD4-4CD6-B53F-F91BCB6EDC93}" srcOrd="0" destOrd="0" presId="urn:microsoft.com/office/officeart/2005/8/layout/chevron2"/>
    <dgm:cxn modelId="{FF3C7AE9-A9A8-4D6F-93FD-CF2C9D946834}" type="presParOf" srcId="{EE4057A4-10D7-40AF-91B7-94CCE629E74E}" destId="{C27317E2-E8F0-4EF4-B7C4-25FB2251F235}" srcOrd="1" destOrd="0" presId="urn:microsoft.com/office/officeart/2005/8/layout/chevron2"/>
    <dgm:cxn modelId="{97F10A3C-8496-4BEF-BDD3-DE94B2708EB5}" type="presParOf" srcId="{E1E5864D-5297-41A6-B65E-02B910FBBC66}" destId="{011C3854-AC9B-454E-888E-1534DC642ADB}" srcOrd="5" destOrd="0" presId="urn:microsoft.com/office/officeart/2005/8/layout/chevron2"/>
    <dgm:cxn modelId="{1C15E14A-E632-4D3D-A9D9-B42E10061451}" type="presParOf" srcId="{E1E5864D-5297-41A6-B65E-02B910FBBC66}" destId="{D3B76A68-6393-4492-A584-B02D200C91CC}" srcOrd="6" destOrd="0" presId="urn:microsoft.com/office/officeart/2005/8/layout/chevron2"/>
    <dgm:cxn modelId="{FCD9F861-76F9-419B-8CF1-66820F70487C}" type="presParOf" srcId="{D3B76A68-6393-4492-A584-B02D200C91CC}" destId="{075ECAC0-BD98-4BC1-911B-93625A3F0FA1}" srcOrd="0" destOrd="0" presId="urn:microsoft.com/office/officeart/2005/8/layout/chevron2"/>
    <dgm:cxn modelId="{012B7EC4-096D-48C9-A0DC-CA85A766297B}" type="presParOf" srcId="{D3B76A68-6393-4492-A584-B02D200C91CC}" destId="{D136A537-8D34-42D0-95D6-C08952642D94}" srcOrd="1" destOrd="0" presId="urn:microsoft.com/office/officeart/2005/8/layout/chevron2"/>
    <dgm:cxn modelId="{B7610854-3FD7-483A-886E-5FA1F37AA5C9}" type="presParOf" srcId="{E1E5864D-5297-41A6-B65E-02B910FBBC66}" destId="{634296A2-BF44-4B12-BDAC-EED54A6A6C71}" srcOrd="7" destOrd="0" presId="urn:microsoft.com/office/officeart/2005/8/layout/chevron2"/>
    <dgm:cxn modelId="{2C71D453-D207-493A-B241-0C053BA340F4}" type="presParOf" srcId="{E1E5864D-5297-41A6-B65E-02B910FBBC66}" destId="{435E27A4-C3AF-45EA-8BFF-50A1434381C7}" srcOrd="8" destOrd="0" presId="urn:microsoft.com/office/officeart/2005/8/layout/chevron2"/>
    <dgm:cxn modelId="{63625F2B-FCAD-4632-BBAC-B611B283C4B7}" type="presParOf" srcId="{435E27A4-C3AF-45EA-8BFF-50A1434381C7}" destId="{8052B4E7-C03B-4942-94B5-B574CF6A69DA}" srcOrd="0" destOrd="0" presId="urn:microsoft.com/office/officeart/2005/8/layout/chevron2"/>
    <dgm:cxn modelId="{B6B6B213-66B9-4846-9E03-32564D71004C}" type="presParOf" srcId="{435E27A4-C3AF-45EA-8BFF-50A1434381C7}" destId="{7C5E802F-F58A-4011-950C-0206520DF47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7D8EC7-B174-4E24-8A42-C33F768BFFCD}">
      <dsp:nvSpPr>
        <dsp:cNvPr id="0" name=""/>
        <dsp:cNvSpPr/>
      </dsp:nvSpPr>
      <dsp:spPr>
        <a:xfrm rot="5400000">
          <a:off x="-176135" y="178176"/>
          <a:ext cx="1174235" cy="821964"/>
        </a:xfrm>
        <a:prstGeom prst="chevron">
          <a:avLst/>
        </a:prstGeom>
        <a:solidFill>
          <a:srgbClr val="C0504D"/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-5400000">
        <a:off x="1" y="413022"/>
        <a:ext cx="821964" cy="352271"/>
      </dsp:txXfrm>
    </dsp:sp>
    <dsp:sp modelId="{753A364B-51FC-4211-9D60-BE4779F6A378}">
      <dsp:nvSpPr>
        <dsp:cNvPr id="0" name=""/>
        <dsp:cNvSpPr/>
      </dsp:nvSpPr>
      <dsp:spPr>
        <a:xfrm rot="5400000">
          <a:off x="3749301" y="-2925295"/>
          <a:ext cx="763252" cy="6617926"/>
        </a:xfrm>
        <a:prstGeom prst="round2SameRect">
          <a:avLst/>
        </a:prstGeom>
        <a:solidFill>
          <a:srgbClr val="C0504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Сверить личность гражданина с документом</a:t>
          </a:r>
          <a:endParaRPr lang="ru-RU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Проверить активное избирательное право</a:t>
          </a:r>
          <a:endParaRPr lang="ru-RU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-5400000">
        <a:off x="821965" y="39300"/>
        <a:ext cx="6580667" cy="688734"/>
      </dsp:txXfrm>
    </dsp:sp>
    <dsp:sp modelId="{47A3E6B5-DFA7-4932-9B3A-201DB207A968}">
      <dsp:nvSpPr>
        <dsp:cNvPr id="0" name=""/>
        <dsp:cNvSpPr/>
      </dsp:nvSpPr>
      <dsp:spPr>
        <a:xfrm rot="5400000">
          <a:off x="-176135" y="1236146"/>
          <a:ext cx="1174235" cy="821964"/>
        </a:xfrm>
        <a:prstGeom prst="chevron">
          <a:avLst/>
        </a:prstGeom>
        <a:solidFill>
          <a:srgbClr val="C0504D"/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-5400000">
        <a:off x="1" y="1470992"/>
        <a:ext cx="821964" cy="352271"/>
      </dsp:txXfrm>
    </dsp:sp>
    <dsp:sp modelId="{DF6D5FF0-7F5E-4FEF-807C-350A4AD4231F}">
      <dsp:nvSpPr>
        <dsp:cNvPr id="0" name=""/>
        <dsp:cNvSpPr/>
      </dsp:nvSpPr>
      <dsp:spPr>
        <a:xfrm rot="5400000">
          <a:off x="3749301" y="-1867325"/>
          <a:ext cx="763252" cy="6617926"/>
        </a:xfrm>
        <a:prstGeom prst="round2SameRect">
          <a:avLst/>
        </a:prstGeom>
        <a:solidFill>
          <a:srgbClr val="C0504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Определить избирательный участок для голосования</a:t>
          </a:r>
          <a:endParaRPr lang="ru-RU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-5400000">
        <a:off x="821965" y="1097270"/>
        <a:ext cx="6580667" cy="688734"/>
      </dsp:txXfrm>
    </dsp:sp>
    <dsp:sp modelId="{387AC5BE-2CD4-4CD6-B53F-F91BCB6EDC93}">
      <dsp:nvSpPr>
        <dsp:cNvPr id="0" name=""/>
        <dsp:cNvSpPr/>
      </dsp:nvSpPr>
      <dsp:spPr>
        <a:xfrm rot="5400000">
          <a:off x="-176135" y="2294117"/>
          <a:ext cx="1174235" cy="821964"/>
        </a:xfrm>
        <a:prstGeom prst="chevron">
          <a:avLst/>
        </a:prstGeom>
        <a:solidFill>
          <a:srgbClr val="C0504D"/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-5400000">
        <a:off x="1" y="2528963"/>
        <a:ext cx="821964" cy="352271"/>
      </dsp:txXfrm>
    </dsp:sp>
    <dsp:sp modelId="{C27317E2-E8F0-4EF4-B7C4-25FB2251F235}">
      <dsp:nvSpPr>
        <dsp:cNvPr id="0" name=""/>
        <dsp:cNvSpPr/>
      </dsp:nvSpPr>
      <dsp:spPr>
        <a:xfrm rot="5400000">
          <a:off x="3749301" y="-809354"/>
          <a:ext cx="763252" cy="6617926"/>
        </a:xfrm>
        <a:prstGeom prst="round2SameRect">
          <a:avLst/>
        </a:prstGeom>
        <a:solidFill>
          <a:srgbClr val="C0504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Заполнить заявление</a:t>
          </a:r>
          <a:endParaRPr lang="ru-RU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Зарегистрировать заявление в журнале</a:t>
          </a:r>
          <a:endParaRPr lang="ru-RU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-5400000">
        <a:off x="821965" y="2155241"/>
        <a:ext cx="6580667" cy="688734"/>
      </dsp:txXfrm>
    </dsp:sp>
    <dsp:sp modelId="{075ECAC0-BD98-4BC1-911B-93625A3F0FA1}">
      <dsp:nvSpPr>
        <dsp:cNvPr id="0" name=""/>
        <dsp:cNvSpPr/>
      </dsp:nvSpPr>
      <dsp:spPr>
        <a:xfrm rot="5400000">
          <a:off x="-176135" y="3352088"/>
          <a:ext cx="1174235" cy="821964"/>
        </a:xfrm>
        <a:prstGeom prst="chevron">
          <a:avLst/>
        </a:prstGeom>
        <a:solidFill>
          <a:srgbClr val="C0504D"/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-5400000">
        <a:off x="1" y="3586934"/>
        <a:ext cx="821964" cy="352271"/>
      </dsp:txXfrm>
    </dsp:sp>
    <dsp:sp modelId="{D136A537-8D34-42D0-95D6-C08952642D94}">
      <dsp:nvSpPr>
        <dsp:cNvPr id="0" name=""/>
        <dsp:cNvSpPr/>
      </dsp:nvSpPr>
      <dsp:spPr>
        <a:xfrm rot="5400000">
          <a:off x="3749301" y="248616"/>
          <a:ext cx="763252" cy="6617926"/>
        </a:xfrm>
        <a:prstGeom prst="round2SameRect">
          <a:avLst/>
        </a:prstGeom>
        <a:solidFill>
          <a:srgbClr val="C0504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Избиратель проверяет корректность заполнения</a:t>
          </a:r>
          <a:endParaRPr lang="ru-RU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Ознакомить избирателя с правом однократной подачи</a:t>
          </a:r>
          <a:endParaRPr lang="ru-RU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-5400000">
        <a:off x="821965" y="3213212"/>
        <a:ext cx="6580667" cy="688734"/>
      </dsp:txXfrm>
    </dsp:sp>
    <dsp:sp modelId="{8052B4E7-C03B-4942-94B5-B574CF6A69DA}">
      <dsp:nvSpPr>
        <dsp:cNvPr id="0" name=""/>
        <dsp:cNvSpPr/>
      </dsp:nvSpPr>
      <dsp:spPr>
        <a:xfrm rot="5400000">
          <a:off x="-176135" y="4410059"/>
          <a:ext cx="1174235" cy="821964"/>
        </a:xfrm>
        <a:prstGeom prst="chevron">
          <a:avLst/>
        </a:prstGeom>
        <a:solidFill>
          <a:srgbClr val="C0504D"/>
        </a:solidFill>
        <a:ln w="25400" cap="flat" cmpd="sng" algn="ctr">
          <a:solidFill>
            <a:srgbClr val="C0504D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-5400000">
        <a:off x="1" y="4644905"/>
        <a:ext cx="821964" cy="352271"/>
      </dsp:txXfrm>
    </dsp:sp>
    <dsp:sp modelId="{7C5E802F-F58A-4011-950C-0206520DF470}">
      <dsp:nvSpPr>
        <dsp:cNvPr id="0" name=""/>
        <dsp:cNvSpPr/>
      </dsp:nvSpPr>
      <dsp:spPr>
        <a:xfrm rot="5400000">
          <a:off x="3749301" y="1306587"/>
          <a:ext cx="763252" cy="6617926"/>
        </a:xfrm>
        <a:prstGeom prst="round2SameRect">
          <a:avLst/>
        </a:prstGeom>
        <a:solidFill>
          <a:srgbClr val="C0504D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Оформить и выдать отрывной талон</a:t>
          </a:r>
          <a:endParaRPr lang="ru-RU" sz="20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-5400000">
        <a:off x="821965" y="4271183"/>
        <a:ext cx="6580667" cy="6887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156346-8B38-45E6-B38B-DA005D47C06E}" type="datetimeFigureOut">
              <a:rPr lang="ru-RU" smtClean="0"/>
              <a:t>31.07.2017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613D97-93AE-450D-81DA-C1C09C13D8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106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0813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1151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4685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1448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2987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3467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9552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7844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456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3861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7799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7551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2945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8318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4818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763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30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6647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971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654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798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868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0100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13D97-93AE-450D-81DA-C1C09C13D8A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98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block"/>
          <p:cNvSpPr/>
          <p:nvPr/>
        </p:nvSpPr>
        <p:spPr>
          <a:xfrm>
            <a:off x="1141413" y="1600200"/>
            <a:ext cx="11047412" cy="327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noProof="0" dirty="0"/>
          </a:p>
        </p:txBody>
      </p:sp>
      <p:grpSp>
        <p:nvGrpSpPr>
          <p:cNvPr id="7" name="top graphic"/>
          <p:cNvGrpSpPr/>
          <p:nvPr/>
        </p:nvGrpSpPr>
        <p:grpSpPr>
          <a:xfrm rot="10800000">
            <a:off x="1294" y="6315697"/>
            <a:ext cx="12188952" cy="429768"/>
            <a:chOff x="1279" y="0"/>
            <a:chExt cx="12188952" cy="429768"/>
          </a:xfrm>
          <a:solidFill>
            <a:srgbClr val="0070C0"/>
          </a:solidFill>
        </p:grpSpPr>
        <p:sp>
          <p:nvSpPr>
            <p:cNvPr id="8" name="Прямоугольник 7"/>
            <p:cNvSpPr/>
            <p:nvPr/>
          </p:nvSpPr>
          <p:spPr>
            <a:xfrm>
              <a:off x="1279" y="0"/>
              <a:ext cx="12188952" cy="22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279" y="228600"/>
              <a:ext cx="12188952" cy="2011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279" y="306324"/>
              <a:ext cx="12188952" cy="457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</p:grpSp>
      <p:grpSp>
        <p:nvGrpSpPr>
          <p:cNvPr id="23" name="bottom graphic"/>
          <p:cNvGrpSpPr/>
          <p:nvPr/>
        </p:nvGrpSpPr>
        <p:grpSpPr>
          <a:xfrm rot="10800000">
            <a:off x="0" y="-18"/>
            <a:ext cx="12190231" cy="777240"/>
            <a:chOff x="0" y="6080760"/>
            <a:chExt cx="12190231" cy="777240"/>
          </a:xfrm>
          <a:solidFill>
            <a:srgbClr val="0070C0"/>
          </a:solidFill>
        </p:grpSpPr>
        <p:sp>
          <p:nvSpPr>
            <p:cNvPr id="13" name="Прямоугольник 12"/>
            <p:cNvSpPr/>
            <p:nvPr/>
          </p:nvSpPr>
          <p:spPr>
            <a:xfrm>
              <a:off x="0" y="6217920"/>
              <a:ext cx="12188825" cy="6400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279" y="6080760"/>
              <a:ext cx="12188952" cy="972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279" y="6172200"/>
              <a:ext cx="12188952" cy="274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</p:grp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5029200"/>
            <a:ext cx="8229598" cy="838200"/>
          </a:xfr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4" y="1905000"/>
            <a:ext cx="9143998" cy="26670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Дата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07B39-2D68-4888-BF4C-2005DB8E92D6}" type="datetime1">
              <a:rPr lang="ru-RU" noProof="0" smtClean="0"/>
              <a:t>31.07.2017</a:t>
            </a:fld>
            <a:endParaRPr lang="ru-RU" noProof="0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Центральная избирательная комиссия Республики Башкортостан    bashkortostan.izbirkom.ru</a:t>
            </a:r>
            <a:endParaRPr lang="ru-RU" noProof="0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89493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"/>
          <p:cNvSpPr/>
          <p:nvPr/>
        </p:nvSpPr>
        <p:spPr>
          <a:xfrm>
            <a:off x="1217610" y="1019175"/>
            <a:ext cx="6126480" cy="4572000"/>
          </a:xfrm>
          <a:prstGeom prst="rect">
            <a:avLst/>
          </a:prstGeom>
          <a:noFill/>
          <a:ln w="1016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3214" y="1371600"/>
            <a:ext cx="3124200" cy="2057400"/>
          </a:xfrm>
        </p:spPr>
        <p:txBody>
          <a:bodyPr anchor="b">
            <a:normAutofit/>
          </a:bodyPr>
          <a:lstStyle>
            <a:lvl1pPr algn="l">
              <a:defRPr sz="32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91930" y="1293495"/>
            <a:ext cx="5577840" cy="40233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23214" y="3536829"/>
            <a:ext cx="3124200" cy="1797169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D769F-D52B-43CE-B8DA-28A56DC6B95B}" type="datetime1">
              <a:rPr lang="ru-RU" noProof="0" smtClean="0"/>
              <a:t>31.07.2017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Центральная избирательная комиссия Республики Башкортостан    bashkortostan.izbirkom.ru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3386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"/>
          <p:cNvSpPr/>
          <p:nvPr/>
        </p:nvSpPr>
        <p:spPr>
          <a:xfrm>
            <a:off x="1217610" y="1019175"/>
            <a:ext cx="6126480" cy="4572000"/>
          </a:xfrm>
          <a:prstGeom prst="rect">
            <a:avLst/>
          </a:prstGeom>
          <a:noFill/>
          <a:ln w="1016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3214" y="1371600"/>
            <a:ext cx="3124200" cy="20574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00490" y="1202055"/>
            <a:ext cx="5760720" cy="4206240"/>
          </a:xfrm>
          <a:solidFill>
            <a:schemeClr val="bg1">
              <a:lumMod val="95000"/>
            </a:schemeClr>
          </a:solidFill>
        </p:spPr>
        <p:txBody>
          <a:bodyPr tIns="914400">
            <a:normAutofit/>
          </a:bodyPr>
          <a:lstStyle>
            <a:lvl1pPr marL="0" indent="0" algn="ctr">
              <a:spcBef>
                <a:spcPts val="0"/>
              </a:spcBef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23214" y="3536829"/>
            <a:ext cx="3124200" cy="1797171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83BB4-6D21-4DE1-B679-BD4F6F466D74}" type="datetime1">
              <a:rPr lang="ru-RU" noProof="0" smtClean="0"/>
              <a:t>31.07.2017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Центральная избирательная комиссия Республики Башкортостан    bashkortostan.izbirkom.ru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89684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73F9B-9CFB-4C69-B579-347292924433}" type="datetime1">
              <a:rPr lang="ru-RU" noProof="0" smtClean="0"/>
              <a:t>31.07.2017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Центральная избирательная комиссия Республики Башкортостан    bashkortostan.izbirkom.ru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7782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494507" y="609600"/>
            <a:ext cx="1143001" cy="5410200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2413" y="609600"/>
            <a:ext cx="7696198" cy="54102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44CCE-D64A-40E4-A867-1F0331F504DA}" type="datetime1">
              <a:rPr lang="ru-RU" noProof="0" smtClean="0"/>
              <a:t>31.07.2017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Центральная избирательная комиссия Республики Башкортостан    bashkortostan.izbirkom.ru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04032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block"/>
          <p:cNvSpPr/>
          <p:nvPr/>
        </p:nvSpPr>
        <p:spPr>
          <a:xfrm>
            <a:off x="1141413" y="1600200"/>
            <a:ext cx="11047412" cy="327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7" name="top graphic"/>
          <p:cNvGrpSpPr/>
          <p:nvPr/>
        </p:nvGrpSpPr>
        <p:grpSpPr>
          <a:xfrm rot="10800000">
            <a:off x="1294" y="6315697"/>
            <a:ext cx="12188952" cy="429768"/>
            <a:chOff x="1279" y="0"/>
            <a:chExt cx="12188952" cy="429768"/>
          </a:xfrm>
          <a:solidFill>
            <a:srgbClr val="0070C0"/>
          </a:solidFill>
        </p:grpSpPr>
        <p:sp>
          <p:nvSpPr>
            <p:cNvPr id="8" name="Прямоугольник 7"/>
            <p:cNvSpPr/>
            <p:nvPr/>
          </p:nvSpPr>
          <p:spPr>
            <a:xfrm>
              <a:off x="1279" y="0"/>
              <a:ext cx="12188952" cy="22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279" y="228600"/>
              <a:ext cx="12188952" cy="2011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279" y="306324"/>
              <a:ext cx="12188952" cy="457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bottom graphic"/>
          <p:cNvGrpSpPr/>
          <p:nvPr/>
        </p:nvGrpSpPr>
        <p:grpSpPr>
          <a:xfrm rot="10800000">
            <a:off x="0" y="-18"/>
            <a:ext cx="12190231" cy="777240"/>
            <a:chOff x="0" y="6080760"/>
            <a:chExt cx="12190231" cy="777240"/>
          </a:xfrm>
          <a:solidFill>
            <a:srgbClr val="0070C0"/>
          </a:solidFill>
        </p:grpSpPr>
        <p:sp>
          <p:nvSpPr>
            <p:cNvPr id="13" name="Прямоугольник 12"/>
            <p:cNvSpPr/>
            <p:nvPr/>
          </p:nvSpPr>
          <p:spPr>
            <a:xfrm>
              <a:off x="0" y="6217920"/>
              <a:ext cx="12188825" cy="6400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279" y="6080760"/>
              <a:ext cx="12188952" cy="972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279" y="6172200"/>
              <a:ext cx="12188952" cy="274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5029200"/>
            <a:ext cx="8229598" cy="838200"/>
          </a:xfr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dirty="0" smtClean="0"/>
              <a:t>Образец подзаголовка</a:t>
            </a:r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4" y="1905000"/>
            <a:ext cx="9143998" cy="26670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20" name="Дата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09920-E750-4516-B8E8-2A004B8C01E8}" type="datetime1">
              <a:rPr lang="ru-RU" smtClean="0">
                <a:solidFill>
                  <a:prstClr val="white"/>
                </a:solidFill>
              </a:rPr>
              <a:t>31.07.2017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white"/>
                </a:solidFill>
              </a:rPr>
              <a:t>Центральная избирательная комиссия Республики Башкортостан    bashkortostan.izbirkom.ru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7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082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082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01217-DC6E-4B4B-B06F-F175E8F6A56A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740A-8CC8-4F88-8D52-D1F049937A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5167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5CB93-0260-4A35-90CA-69EB0F9EC513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740A-8CC8-4F88-8D52-D1F049937A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9463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24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24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8F90-6204-406A-8497-833023267418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740A-8CC8-4F88-8D52-D1F049937A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5606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00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89097-4179-432B-B23F-4E6E574495D2}" type="datetime1">
              <a:rPr lang="ru-RU" smtClean="0"/>
              <a:t>31.07.2017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740A-8CC8-4F88-8D52-D1F049937A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9804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24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62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620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0613" y="1681163"/>
            <a:ext cx="51816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0613" y="2505075"/>
            <a:ext cx="518160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73E8E-3198-4A8C-A04F-CD72E37410DA}" type="datetime1">
              <a:rPr lang="ru-RU" smtClean="0"/>
              <a:t>31.07.2017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740A-8CC8-4F88-8D52-D1F049937A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116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block"/>
          <p:cNvSpPr/>
          <p:nvPr/>
        </p:nvSpPr>
        <p:spPr>
          <a:xfrm>
            <a:off x="1141413" y="1600200"/>
            <a:ext cx="11047412" cy="327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noProof="0" dirty="0"/>
          </a:p>
        </p:txBody>
      </p:sp>
      <p:grpSp>
        <p:nvGrpSpPr>
          <p:cNvPr id="7" name="top graphic"/>
          <p:cNvGrpSpPr/>
          <p:nvPr/>
        </p:nvGrpSpPr>
        <p:grpSpPr>
          <a:xfrm rot="10800000">
            <a:off x="1294" y="6315697"/>
            <a:ext cx="12188952" cy="429768"/>
            <a:chOff x="1279" y="0"/>
            <a:chExt cx="12188952" cy="429768"/>
          </a:xfrm>
          <a:solidFill>
            <a:srgbClr val="0070C0"/>
          </a:solidFill>
        </p:grpSpPr>
        <p:sp>
          <p:nvSpPr>
            <p:cNvPr id="8" name="Прямоугольник 7"/>
            <p:cNvSpPr/>
            <p:nvPr/>
          </p:nvSpPr>
          <p:spPr>
            <a:xfrm>
              <a:off x="1279" y="0"/>
              <a:ext cx="12188952" cy="22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279" y="228600"/>
              <a:ext cx="12188952" cy="2011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279" y="306324"/>
              <a:ext cx="12188952" cy="457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</p:grpSp>
      <p:grpSp>
        <p:nvGrpSpPr>
          <p:cNvPr id="23" name="bottom graphic"/>
          <p:cNvGrpSpPr/>
          <p:nvPr/>
        </p:nvGrpSpPr>
        <p:grpSpPr>
          <a:xfrm rot="10800000">
            <a:off x="0" y="-18"/>
            <a:ext cx="12190231" cy="777240"/>
            <a:chOff x="0" y="6080760"/>
            <a:chExt cx="12190231" cy="777240"/>
          </a:xfrm>
          <a:solidFill>
            <a:srgbClr val="0070C0"/>
          </a:solidFill>
        </p:grpSpPr>
        <p:sp>
          <p:nvSpPr>
            <p:cNvPr id="13" name="Прямоугольник 12"/>
            <p:cNvSpPr/>
            <p:nvPr/>
          </p:nvSpPr>
          <p:spPr>
            <a:xfrm>
              <a:off x="0" y="6217920"/>
              <a:ext cx="12188825" cy="6400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279" y="6080760"/>
              <a:ext cx="12188952" cy="972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279" y="6172200"/>
              <a:ext cx="12188952" cy="274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</p:grp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5029200"/>
            <a:ext cx="8229598" cy="838200"/>
          </a:xfr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4" y="1905000"/>
            <a:ext cx="9143998" cy="26670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Дата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6DD7-6A59-4DB1-9445-7A6DD4395A43}" type="datetime1">
              <a:rPr lang="ru-RU" noProof="0" smtClean="0"/>
              <a:t>31.07.2017</a:t>
            </a:fld>
            <a:endParaRPr lang="ru-RU" noProof="0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Центральная избирательная комиссия Республики Башкортостан    bashkortostan.izbirkom.ru</a:t>
            </a:r>
            <a:endParaRPr lang="ru-RU" noProof="0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87264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80D23-2E4F-49F7-B638-D8232160DCF9}" type="datetime1">
              <a:rPr lang="ru-RU" smtClean="0"/>
              <a:t>31.07.2017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740A-8CC8-4F88-8D52-D1F049937A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5300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EBA5C-6C9F-4AF9-A13F-6015CA996344}" type="datetime1">
              <a:rPr lang="ru-RU" smtClean="0"/>
              <a:t>31.07.2017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740A-8CC8-4F88-8D52-D1F049937A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9361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06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1600" y="987425"/>
            <a:ext cx="61706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06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0B738-8BC6-46A4-AE43-BD619B9B00A2}" type="datetime1">
              <a:rPr lang="ru-RU" smtClean="0"/>
              <a:t>31.07.2017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740A-8CC8-4F88-8D52-D1F049937A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6885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06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1600" y="987425"/>
            <a:ext cx="61706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06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565DA-EDDB-41D8-869D-AAFD1F136A06}" type="datetime1">
              <a:rPr lang="ru-RU" smtClean="0"/>
              <a:t>31.07.2017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740A-8CC8-4F88-8D52-D1F049937A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247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E3EFB-CD8D-4C63-A31C-13E1F5289DD4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740A-8CC8-4F88-8D52-D1F049937A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0104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313" y="365125"/>
            <a:ext cx="2627312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2713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8E6-6CF4-4366-AF8C-8325BAF3ABBB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8740A-8CC8-4F88-8D52-D1F049937A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6047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082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082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ED7D-9F58-48A8-B3F6-B61DD1CBC524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2FB14-3551-4761-BBCF-28FB7A46F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690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FB07D-182D-4A3D-A651-6A99522AED38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2FB14-3551-4761-BBCF-28FB7A46F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269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24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24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F55C5-A28C-4BC0-8362-AC81E934FF0C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2FB14-3551-4761-BBCF-28FB7A46F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6249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00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A4600-7866-48A4-B2AB-933E6070BC7F}" type="datetime1">
              <a:rPr lang="ru-RU" smtClean="0"/>
              <a:t>31.07.2017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2FB14-3551-4761-BBCF-28FB7A46F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34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block"/>
          <p:cNvSpPr/>
          <p:nvPr/>
        </p:nvSpPr>
        <p:spPr>
          <a:xfrm>
            <a:off x="1141413" y="1600200"/>
            <a:ext cx="11047412" cy="327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noProof="0" dirty="0"/>
          </a:p>
        </p:txBody>
      </p:sp>
      <p:grpSp>
        <p:nvGrpSpPr>
          <p:cNvPr id="7" name="top graphic"/>
          <p:cNvGrpSpPr/>
          <p:nvPr/>
        </p:nvGrpSpPr>
        <p:grpSpPr>
          <a:xfrm rot="10800000">
            <a:off x="1294" y="6315697"/>
            <a:ext cx="12188952" cy="429768"/>
            <a:chOff x="1279" y="0"/>
            <a:chExt cx="12188952" cy="429768"/>
          </a:xfrm>
          <a:solidFill>
            <a:srgbClr val="0070C0"/>
          </a:solidFill>
        </p:grpSpPr>
        <p:sp>
          <p:nvSpPr>
            <p:cNvPr id="8" name="Прямоугольник 7"/>
            <p:cNvSpPr/>
            <p:nvPr/>
          </p:nvSpPr>
          <p:spPr>
            <a:xfrm>
              <a:off x="1279" y="0"/>
              <a:ext cx="12188952" cy="22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279" y="228600"/>
              <a:ext cx="12188952" cy="2011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279" y="306324"/>
              <a:ext cx="12188952" cy="457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</p:grpSp>
      <p:grpSp>
        <p:nvGrpSpPr>
          <p:cNvPr id="23" name="bottom graphic"/>
          <p:cNvGrpSpPr/>
          <p:nvPr/>
        </p:nvGrpSpPr>
        <p:grpSpPr>
          <a:xfrm rot="10800000">
            <a:off x="0" y="-18"/>
            <a:ext cx="12190231" cy="777240"/>
            <a:chOff x="0" y="6080760"/>
            <a:chExt cx="12190231" cy="777240"/>
          </a:xfrm>
          <a:solidFill>
            <a:srgbClr val="0070C0"/>
          </a:solidFill>
        </p:grpSpPr>
        <p:sp>
          <p:nvSpPr>
            <p:cNvPr id="13" name="Прямоугольник 12"/>
            <p:cNvSpPr/>
            <p:nvPr/>
          </p:nvSpPr>
          <p:spPr>
            <a:xfrm>
              <a:off x="0" y="6217920"/>
              <a:ext cx="12188825" cy="6400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279" y="6080760"/>
              <a:ext cx="12188952" cy="972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279" y="6172200"/>
              <a:ext cx="12188952" cy="274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</p:grp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5029200"/>
            <a:ext cx="8229598" cy="838200"/>
          </a:xfr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4" y="1905000"/>
            <a:ext cx="9143998" cy="26670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0" name="Дата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08382-4DD9-42FE-9A64-C8E991C2A734}" type="datetime1">
              <a:rPr lang="ru-RU" noProof="0" smtClean="0"/>
              <a:t>31.07.2017</a:t>
            </a:fld>
            <a:endParaRPr lang="ru-RU" noProof="0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Центральная избирательная комиссия Республики Башкортостан    bashkortostan.izbirkom.ru</a:t>
            </a:r>
            <a:endParaRPr lang="ru-RU" noProof="0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8122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24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62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620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0613" y="1681163"/>
            <a:ext cx="51816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0613" y="2505075"/>
            <a:ext cx="518160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A2059-5426-4348-9733-8B891974DC6B}" type="datetime1">
              <a:rPr lang="ru-RU" smtClean="0"/>
              <a:t>31.07.2017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2FB14-3551-4761-BBCF-28FB7A46F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6225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66C64-0D9B-4800-9AFC-4EDC56F2F288}" type="datetime1">
              <a:rPr lang="ru-RU" smtClean="0"/>
              <a:t>31.07.2017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2FB14-3551-4761-BBCF-28FB7A46F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8302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3A2AC-332E-4F7B-BD3F-22B093934F02}" type="datetime1">
              <a:rPr lang="ru-RU" smtClean="0"/>
              <a:t>31.07.2017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2FB14-3551-4761-BBCF-28FB7A46F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1856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06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1600" y="987425"/>
            <a:ext cx="61706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06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EB481-5F74-4D6C-BC18-374E5C0D1D1C}" type="datetime1">
              <a:rPr lang="ru-RU" smtClean="0"/>
              <a:t>31.07.2017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2FB14-3551-4761-BBCF-28FB7A46F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3666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06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1600" y="987425"/>
            <a:ext cx="61706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06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1D89-392E-4092-AED1-1AC1C97A5593}" type="datetime1">
              <a:rPr lang="ru-RU" smtClean="0"/>
              <a:t>31.07.2017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2FB14-3551-4761-BBCF-28FB7A46F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03798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52209-210D-4C70-9120-693192CF3FE7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2FB14-3551-4761-BBCF-28FB7A46F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6873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313" y="365125"/>
            <a:ext cx="2627312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2713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AEA70-06B1-44C0-AAF9-34C308D4E2B5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2FB14-3551-4761-BBCF-28FB7A46F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29145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082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082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1BF93-E040-4EDB-8BAB-5F6EB30580AA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0ADA5-59F7-47DF-9F07-8ED2D0140E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5454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FF674-AA1E-4416-8542-14AD1A1D0949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0ADA5-59F7-47DF-9F07-8ED2D0140E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76997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24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24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AC5A1-1F25-4084-A8A5-7000F98B65E1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0ADA5-59F7-47DF-9F07-8ED2D0140E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882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5DCD-4734-462C-BD12-0C4A40D48AFD}" type="datetime1">
              <a:rPr lang="ru-RU" noProof="0" smtClean="0"/>
              <a:t>31.07.2017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Центральная избирательная комиссия Республики Башкортостан    bashkortostan.izbirkom.ru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0647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00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298A-BB9B-47B1-AD03-EEE1600C94DE}" type="datetime1">
              <a:rPr lang="ru-RU" smtClean="0"/>
              <a:t>31.07.2017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0ADA5-59F7-47DF-9F07-8ED2D0140E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5238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24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62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620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0613" y="1681163"/>
            <a:ext cx="51816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0613" y="2505075"/>
            <a:ext cx="518160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F5155-0D81-4074-99E6-1EEFC1B87DB0}" type="datetime1">
              <a:rPr lang="ru-RU" smtClean="0"/>
              <a:t>31.07.2017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0ADA5-59F7-47DF-9F07-8ED2D0140E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51608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E942-BA28-4106-97C8-64714E362300}" type="datetime1">
              <a:rPr lang="ru-RU" smtClean="0"/>
              <a:t>31.07.2017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0ADA5-59F7-47DF-9F07-8ED2D0140E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1041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363A4-8AFD-441D-8BA4-9B8DD1D82A74}" type="datetime1">
              <a:rPr lang="ru-RU" smtClean="0"/>
              <a:t>31.07.2017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0ADA5-59F7-47DF-9F07-8ED2D0140E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1272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06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1600" y="987425"/>
            <a:ext cx="61706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06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BD27D-764B-4543-8B34-7BA5A26D23D9}" type="datetime1">
              <a:rPr lang="ru-RU" smtClean="0"/>
              <a:t>31.07.2017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0ADA5-59F7-47DF-9F07-8ED2D0140E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6496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06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1600" y="987425"/>
            <a:ext cx="61706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06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6B24-4473-45A1-B1FC-94C77CA9921B}" type="datetime1">
              <a:rPr lang="ru-RU" smtClean="0"/>
              <a:t>31.07.2017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0ADA5-59F7-47DF-9F07-8ED2D0140E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1558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6942-08CC-496B-A6D8-08623D959013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0ADA5-59F7-47DF-9F07-8ED2D0140E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12107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313" y="365125"/>
            <a:ext cx="2627312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2713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44761-6871-4C38-B34B-7FF2D1D2FD44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0ADA5-59F7-47DF-9F07-8ED2D0140E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99464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162" y="2130437"/>
            <a:ext cx="10360501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8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57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4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2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1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0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687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A5BD4-05F5-40EE-AD38-2B395052C871}" type="datetimeFigureOut">
              <a:rPr lang="ru-RU"/>
              <a:pPr>
                <a:defRPr/>
              </a:pPr>
              <a:t>07.08.2017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BE36F-C620-47C8-8FA7-2C5E432A48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175663"/>
      </p:ext>
    </p:extLst>
  </p:cSld>
  <p:clrMapOvr>
    <a:masterClrMapping/>
  </p:clrMapOvr>
  <p:transition spd="slow">
    <p:wip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D9699-D975-4091-B3E9-A93CD8428575}" type="datetimeFigureOut">
              <a:rPr lang="ru-RU"/>
              <a:pPr>
                <a:defRPr/>
              </a:pPr>
              <a:t>07.08.2017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AEF16-3190-478B-BB03-E49F26A900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73507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4876800"/>
            <a:ext cx="8229598" cy="11430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9B5A1FA-F097-47D4-B503-21609AAC1A85}" type="datetime1">
              <a:rPr lang="ru-RU" noProof="0" smtClean="0"/>
              <a:t>31.07.2017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noProof="0" smtClean="0"/>
              <a:t>Центральная избирательная комиссия Республики Башкортостан    bashkortostan.izbirkom.ru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28FB93-0A08-4E7D-8E63-9EFA29F1E09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5872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835" y="4406909"/>
            <a:ext cx="10360501" cy="1362075"/>
          </a:xfrm>
        </p:spPr>
        <p:txBody>
          <a:bodyPr anchor="t"/>
          <a:lstStyle>
            <a:lvl1pPr algn="l">
              <a:defRPr sz="5332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835" y="2906718"/>
            <a:ext cx="10360501" cy="1500185"/>
          </a:xfrm>
        </p:spPr>
        <p:txBody>
          <a:bodyPr anchor="b"/>
          <a:lstStyle>
            <a:lvl1pPr marL="0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1pPr>
            <a:lvl2pPr marL="608598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2pPr>
            <a:lvl3pPr marL="1217196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5793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4pPr>
            <a:lvl5pPr marL="2434390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5pPr>
            <a:lvl6pPr marL="3042987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6pPr>
            <a:lvl7pPr marL="3651584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7pPr>
            <a:lvl8pPr marL="4260183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8pPr>
            <a:lvl9pPr marL="4868781" indent="0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1084A-0E13-4536-AB7E-6221F1744DFF}" type="datetimeFigureOut">
              <a:rPr lang="ru-RU"/>
              <a:pPr>
                <a:defRPr/>
              </a:pPr>
              <a:t>07.08.2017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FCB3D-F4B4-4F4F-9742-4A475A5997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124370"/>
      </p:ext>
    </p:extLst>
  </p:cSld>
  <p:clrMapOvr>
    <a:masterClrMapping/>
  </p:clrMapOvr>
  <p:transition spd="slow">
    <p:wip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441" y="1200157"/>
            <a:ext cx="5383398" cy="3394075"/>
          </a:xfrm>
        </p:spPr>
        <p:txBody>
          <a:bodyPr/>
          <a:lstStyle>
            <a:lvl1pPr>
              <a:defRPr sz="3732"/>
            </a:lvl1pPr>
            <a:lvl2pPr>
              <a:defRPr sz="3199"/>
            </a:lvl2pPr>
            <a:lvl3pPr>
              <a:defRPr sz="2666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5986" y="1200157"/>
            <a:ext cx="5383398" cy="3394075"/>
          </a:xfrm>
        </p:spPr>
        <p:txBody>
          <a:bodyPr/>
          <a:lstStyle>
            <a:lvl1pPr>
              <a:defRPr sz="3732"/>
            </a:lvl1pPr>
            <a:lvl2pPr>
              <a:defRPr sz="3199"/>
            </a:lvl2pPr>
            <a:lvl3pPr>
              <a:defRPr sz="2666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839F4-9F70-44E1-AD8E-C716DB60D120}" type="datetimeFigureOut">
              <a:rPr lang="ru-RU"/>
              <a:pPr>
                <a:defRPr/>
              </a:pPr>
              <a:t>07.08.2017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C8072-F8CD-4D30-AC0C-39BD9B6A90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756829"/>
      </p:ext>
    </p:extLst>
  </p:cSld>
  <p:clrMapOvr>
    <a:masterClrMapping/>
  </p:clrMapOvr>
  <p:transition spd="slow">
    <p:wip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441" y="1535117"/>
            <a:ext cx="5385514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8598" indent="0">
              <a:buNone/>
              <a:defRPr sz="2666" b="1"/>
            </a:lvl2pPr>
            <a:lvl3pPr marL="1217196" indent="0">
              <a:buNone/>
              <a:defRPr sz="2399" b="1"/>
            </a:lvl3pPr>
            <a:lvl4pPr marL="1825793" indent="0">
              <a:buNone/>
              <a:defRPr sz="2133" b="1"/>
            </a:lvl4pPr>
            <a:lvl5pPr marL="2434390" indent="0">
              <a:buNone/>
              <a:defRPr sz="2133" b="1"/>
            </a:lvl5pPr>
            <a:lvl6pPr marL="3042987" indent="0">
              <a:buNone/>
              <a:defRPr sz="2133" b="1"/>
            </a:lvl6pPr>
            <a:lvl7pPr marL="3651584" indent="0">
              <a:buNone/>
              <a:defRPr sz="2133" b="1"/>
            </a:lvl7pPr>
            <a:lvl8pPr marL="4260183" indent="0">
              <a:buNone/>
              <a:defRPr sz="2133" b="1"/>
            </a:lvl8pPr>
            <a:lvl9pPr marL="4868781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3199"/>
            </a:lvl1pPr>
            <a:lvl2pPr>
              <a:defRPr sz="2666"/>
            </a:lvl2pPr>
            <a:lvl3pPr>
              <a:defRPr sz="239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1755" y="1535117"/>
            <a:ext cx="5387631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8598" indent="0">
              <a:buNone/>
              <a:defRPr sz="2666" b="1"/>
            </a:lvl2pPr>
            <a:lvl3pPr marL="1217196" indent="0">
              <a:buNone/>
              <a:defRPr sz="2399" b="1"/>
            </a:lvl3pPr>
            <a:lvl4pPr marL="1825793" indent="0">
              <a:buNone/>
              <a:defRPr sz="2133" b="1"/>
            </a:lvl4pPr>
            <a:lvl5pPr marL="2434390" indent="0">
              <a:buNone/>
              <a:defRPr sz="2133" b="1"/>
            </a:lvl5pPr>
            <a:lvl6pPr marL="3042987" indent="0">
              <a:buNone/>
              <a:defRPr sz="2133" b="1"/>
            </a:lvl6pPr>
            <a:lvl7pPr marL="3651584" indent="0">
              <a:buNone/>
              <a:defRPr sz="2133" b="1"/>
            </a:lvl7pPr>
            <a:lvl8pPr marL="4260183" indent="0">
              <a:buNone/>
              <a:defRPr sz="2133" b="1"/>
            </a:lvl8pPr>
            <a:lvl9pPr marL="4868781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1755" y="2174875"/>
            <a:ext cx="5387631" cy="3951288"/>
          </a:xfrm>
        </p:spPr>
        <p:txBody>
          <a:bodyPr/>
          <a:lstStyle>
            <a:lvl1pPr>
              <a:defRPr sz="3199"/>
            </a:lvl1pPr>
            <a:lvl2pPr>
              <a:defRPr sz="2666"/>
            </a:lvl2pPr>
            <a:lvl3pPr>
              <a:defRPr sz="239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F56E0-2AD6-41A4-AA25-1CD2B5B178C2}" type="datetimeFigureOut">
              <a:rPr lang="ru-RU"/>
              <a:pPr>
                <a:defRPr/>
              </a:pPr>
              <a:t>07.08.2017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A5B2E-095D-4F9F-8CF6-21475E749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621169"/>
      </p:ext>
    </p:extLst>
  </p:cSld>
  <p:clrMapOvr>
    <a:masterClrMapping/>
  </p:clrMapOvr>
  <p:transition spd="slow">
    <p:wip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BF501-3454-42A1-ACD9-D22B686CCE20}" type="datetimeFigureOut">
              <a:rPr lang="ru-RU"/>
              <a:pPr>
                <a:defRPr/>
              </a:pPr>
              <a:t>07.08.2017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A9344-5D28-4AD7-B46F-078A11EE3E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103342"/>
      </p:ext>
    </p:extLst>
  </p:cSld>
  <p:clrMapOvr>
    <a:masterClrMapping/>
  </p:clrMapOvr>
  <p:transition spd="slow">
    <p:wip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7C2AE-E7AC-45BF-BC31-C5E3E0F93088}" type="datetimeFigureOut">
              <a:rPr lang="ru-RU"/>
              <a:pPr>
                <a:defRPr/>
              </a:pPr>
              <a:t>07.08.2017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5BDD7-3A2E-455A-9C08-CD96CB390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731560"/>
      </p:ext>
    </p:extLst>
  </p:cSld>
  <p:clrMapOvr>
    <a:masterClrMapping/>
  </p:clrMapOvr>
  <p:transition spd="slow">
    <p:wip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2" y="273057"/>
            <a:ext cx="4010041" cy="1162051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5493" y="273053"/>
            <a:ext cx="6813892" cy="5853115"/>
          </a:xfrm>
        </p:spPr>
        <p:txBody>
          <a:bodyPr/>
          <a:lstStyle>
            <a:lvl1pPr>
              <a:defRPr sz="4132"/>
            </a:lvl1pPr>
            <a:lvl2pPr>
              <a:defRPr sz="3732"/>
            </a:lvl2pPr>
            <a:lvl3pPr>
              <a:defRPr sz="3199"/>
            </a:lvl3pPr>
            <a:lvl4pPr>
              <a:defRPr sz="2666"/>
            </a:lvl4pPr>
            <a:lvl5pPr>
              <a:defRPr sz="2666"/>
            </a:lvl5pPr>
            <a:lvl6pPr>
              <a:defRPr sz="2666"/>
            </a:lvl6pPr>
            <a:lvl7pPr>
              <a:defRPr sz="2666"/>
            </a:lvl7pPr>
            <a:lvl8pPr>
              <a:defRPr sz="2666"/>
            </a:lvl8pPr>
            <a:lvl9pPr>
              <a:defRPr sz="266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442" y="1435104"/>
            <a:ext cx="4010041" cy="4691063"/>
          </a:xfrm>
        </p:spPr>
        <p:txBody>
          <a:bodyPr/>
          <a:lstStyle>
            <a:lvl1pPr marL="0" indent="0">
              <a:buNone/>
              <a:defRPr sz="1733"/>
            </a:lvl1pPr>
            <a:lvl2pPr marL="608598" indent="0">
              <a:buNone/>
              <a:defRPr sz="1600"/>
            </a:lvl2pPr>
            <a:lvl3pPr marL="1217196" indent="0">
              <a:buNone/>
              <a:defRPr sz="1333"/>
            </a:lvl3pPr>
            <a:lvl4pPr marL="1825793" indent="0">
              <a:buNone/>
              <a:defRPr sz="1066"/>
            </a:lvl4pPr>
            <a:lvl5pPr marL="2434390" indent="0">
              <a:buNone/>
              <a:defRPr sz="1066"/>
            </a:lvl5pPr>
            <a:lvl6pPr marL="3042987" indent="0">
              <a:buNone/>
              <a:defRPr sz="1066"/>
            </a:lvl6pPr>
            <a:lvl7pPr marL="3651584" indent="0">
              <a:buNone/>
              <a:defRPr sz="1066"/>
            </a:lvl7pPr>
            <a:lvl8pPr marL="4260183" indent="0">
              <a:buNone/>
              <a:defRPr sz="1066"/>
            </a:lvl8pPr>
            <a:lvl9pPr marL="4868781" indent="0">
              <a:buNone/>
              <a:defRPr sz="106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88D30-3606-4576-8EF8-664D7285D994}" type="datetimeFigureOut">
              <a:rPr lang="ru-RU"/>
              <a:pPr>
                <a:defRPr/>
              </a:pPr>
              <a:t>07.08.2017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17AE5-2ABE-49A0-B319-C500ACB074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664618"/>
      </p:ext>
    </p:extLst>
  </p:cSld>
  <p:clrMapOvr>
    <a:masterClrMapping/>
  </p:clrMapOvr>
  <p:transition spd="slow">
    <p:wip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095" y="4800609"/>
            <a:ext cx="7313295" cy="566739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 rtlCol="0">
            <a:normAutofit/>
          </a:bodyPr>
          <a:lstStyle>
            <a:lvl1pPr marL="0" indent="0">
              <a:buNone/>
              <a:defRPr sz="4132"/>
            </a:lvl1pPr>
            <a:lvl2pPr marL="608598" indent="0">
              <a:buNone/>
              <a:defRPr sz="3732"/>
            </a:lvl2pPr>
            <a:lvl3pPr marL="1217196" indent="0">
              <a:buNone/>
              <a:defRPr sz="3199"/>
            </a:lvl3pPr>
            <a:lvl4pPr marL="1825793" indent="0">
              <a:buNone/>
              <a:defRPr sz="2666"/>
            </a:lvl4pPr>
            <a:lvl5pPr marL="2434390" indent="0">
              <a:buNone/>
              <a:defRPr sz="2666"/>
            </a:lvl5pPr>
            <a:lvl6pPr marL="3042987" indent="0">
              <a:buNone/>
              <a:defRPr sz="2666"/>
            </a:lvl6pPr>
            <a:lvl7pPr marL="3651584" indent="0">
              <a:buNone/>
              <a:defRPr sz="2666"/>
            </a:lvl7pPr>
            <a:lvl8pPr marL="4260183" indent="0">
              <a:buNone/>
              <a:defRPr sz="2666"/>
            </a:lvl8pPr>
            <a:lvl9pPr marL="4868781" indent="0">
              <a:buNone/>
              <a:defRPr sz="2666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095" y="5367343"/>
            <a:ext cx="7313295" cy="804863"/>
          </a:xfrm>
        </p:spPr>
        <p:txBody>
          <a:bodyPr/>
          <a:lstStyle>
            <a:lvl1pPr marL="0" indent="0">
              <a:buNone/>
              <a:defRPr sz="1733"/>
            </a:lvl1pPr>
            <a:lvl2pPr marL="608598" indent="0">
              <a:buNone/>
              <a:defRPr sz="1600"/>
            </a:lvl2pPr>
            <a:lvl3pPr marL="1217196" indent="0">
              <a:buNone/>
              <a:defRPr sz="1333"/>
            </a:lvl3pPr>
            <a:lvl4pPr marL="1825793" indent="0">
              <a:buNone/>
              <a:defRPr sz="1066"/>
            </a:lvl4pPr>
            <a:lvl5pPr marL="2434390" indent="0">
              <a:buNone/>
              <a:defRPr sz="1066"/>
            </a:lvl5pPr>
            <a:lvl6pPr marL="3042987" indent="0">
              <a:buNone/>
              <a:defRPr sz="1066"/>
            </a:lvl6pPr>
            <a:lvl7pPr marL="3651584" indent="0">
              <a:buNone/>
              <a:defRPr sz="1066"/>
            </a:lvl7pPr>
            <a:lvl8pPr marL="4260183" indent="0">
              <a:buNone/>
              <a:defRPr sz="1066"/>
            </a:lvl8pPr>
            <a:lvl9pPr marL="4868781" indent="0">
              <a:buNone/>
              <a:defRPr sz="106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C8FE5-FD1B-410D-8CCF-9AEC45DCEED2}" type="datetimeFigureOut">
              <a:rPr lang="ru-RU"/>
              <a:pPr>
                <a:defRPr/>
              </a:pPr>
              <a:t>07.08.2017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9A2CE-1F88-4DFA-8F76-C1AFFAA36E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466656"/>
      </p:ext>
    </p:extLst>
  </p:cSld>
  <p:clrMapOvr>
    <a:masterClrMapping/>
  </p:clrMapOvr>
  <p:transition spd="slow">
    <p:wip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F8C88-F466-4D48-BE82-C1144C9255D5}" type="datetimeFigureOut">
              <a:rPr lang="ru-RU"/>
              <a:pPr>
                <a:defRPr/>
              </a:pPr>
              <a:t>07.08.2017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73605-60C8-4914-A944-BFF2CBBB1B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514559"/>
      </p:ext>
    </p:extLst>
  </p:cSld>
  <p:clrMapOvr>
    <a:masterClrMapping/>
  </p:clrMapOvr>
  <p:transition spd="slow">
    <p:wip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6898" y="206381"/>
            <a:ext cx="2742486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441" y="206381"/>
            <a:ext cx="802431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1A350-3166-4804-9A88-FF231563B1FE}" type="datetimeFigureOut">
              <a:rPr lang="ru-RU"/>
              <a:pPr>
                <a:defRPr/>
              </a:pPr>
              <a:t>07.08.2017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E43B0-2CD5-4A33-A679-620A877E63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091803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2413" y="1904999"/>
            <a:ext cx="4435564" cy="408892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30849" y="1904999"/>
            <a:ext cx="4435564" cy="408892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FE2C9-B134-4347-886C-E1F6122C1BE9}" type="datetime1">
              <a:rPr lang="ru-RU" noProof="0" smtClean="0"/>
              <a:t>31.07.2017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Центральная избирательная комиссия Республики Башкортостан    bashkortostan.izbirkom.ru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3606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828800"/>
            <a:ext cx="4419599" cy="68580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3" y="2590801"/>
            <a:ext cx="4419599" cy="3429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46814" y="1828800"/>
            <a:ext cx="4419599" cy="68580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46814" y="2590801"/>
            <a:ext cx="4419599" cy="3429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BA3E7-FA8D-49CE-A025-5FF5BD953F00}" type="datetime1">
              <a:rPr lang="ru-RU" noProof="0" smtClean="0"/>
              <a:t>31.07.2017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Центральная избирательная комиссия Республики Башкортостан    bashkortostan.izbirkom.ru</a:t>
            </a:r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3676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A31FF-1362-4A4D-9CAE-09E2D2C99EC1}" type="datetime1">
              <a:rPr lang="ru-RU" noProof="0" smtClean="0"/>
              <a:t>31.07.2017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Центральная избирательная комиссия Республики Башкортостан    bashkortostan.izbirkom.ru</a:t>
            </a:r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2319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bottom graphic"/>
          <p:cNvGrpSpPr/>
          <p:nvPr/>
        </p:nvGrpSpPr>
        <p:grpSpPr>
          <a:xfrm>
            <a:off x="0" y="6309360"/>
            <a:ext cx="12190231" cy="548640"/>
            <a:chOff x="0" y="6309360"/>
            <a:chExt cx="12190231" cy="54864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6400800"/>
              <a:ext cx="12188825" cy="45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279" y="6309360"/>
              <a:ext cx="12188952" cy="97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279" y="6379143"/>
              <a:ext cx="12188952" cy="27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</p:grp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32DC-9113-431C-BF06-94A05CA7C6AA}" type="datetime1">
              <a:rPr lang="ru-RU" noProof="0" smtClean="0"/>
              <a:t>31.07.2017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noProof="0" smtClean="0"/>
              <a:t>Центральная избирательная комиссия Республики Башкортостан    bashkortostan.izbirkom.ru</a:t>
            </a:r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0961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bottom graphic"/>
          <p:cNvGrpSpPr/>
          <p:nvPr/>
        </p:nvGrpSpPr>
        <p:grpSpPr>
          <a:xfrm>
            <a:off x="0" y="6309360"/>
            <a:ext cx="12190231" cy="548640"/>
            <a:chOff x="0" y="6309360"/>
            <a:chExt cx="12190231" cy="54864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6400800"/>
              <a:ext cx="12188825" cy="45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279" y="6309360"/>
              <a:ext cx="12188952" cy="97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279" y="6379143"/>
              <a:ext cx="12188952" cy="27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</p:grpSp>
      <p:grpSp>
        <p:nvGrpSpPr>
          <p:cNvPr id="10" name="top graphic"/>
          <p:cNvGrpSpPr/>
          <p:nvPr/>
        </p:nvGrpSpPr>
        <p:grpSpPr>
          <a:xfrm>
            <a:off x="1279" y="0"/>
            <a:ext cx="12188952" cy="320040"/>
            <a:chOff x="1279" y="0"/>
            <a:chExt cx="12188952" cy="32004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279" y="0"/>
              <a:ext cx="12188952" cy="1702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279" y="170234"/>
              <a:ext cx="12188952" cy="14980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279" y="231421"/>
              <a:ext cx="12188952" cy="27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876" y="609600"/>
            <a:ext cx="9143538" cy="1066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876" y="1905000"/>
            <a:ext cx="9143538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994363" y="6516865"/>
            <a:ext cx="132762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FEDBA53C-0E7A-4CFC-8C8E-E76C6A5724F4}" type="datetime1">
              <a:rPr lang="ru-RU" noProof="0" smtClean="0"/>
              <a:t>31.07.2017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07498" y="6516865"/>
            <a:ext cx="606214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ru-RU" noProof="0" smtClean="0"/>
              <a:t>Центральная избирательная комиссия Республики Башкортостан    bashkortostan.izbirkom.ru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0094" y="6516865"/>
            <a:ext cx="93631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DF28FB93-0A08-4E7D-8E63-9EFA29F1E09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208845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63" r:id="rId2"/>
    <p:sldLayoutId id="2147483960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  <p:sldLayoutId id="2147483922" r:id="rId12"/>
    <p:sldLayoutId id="2147483923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SzPct val="100000"/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80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100000"/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8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100000"/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8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100000"/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8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bottom graphic"/>
          <p:cNvGrpSpPr/>
          <p:nvPr/>
        </p:nvGrpSpPr>
        <p:grpSpPr>
          <a:xfrm>
            <a:off x="0" y="6309360"/>
            <a:ext cx="12190231" cy="548640"/>
            <a:chOff x="0" y="6309360"/>
            <a:chExt cx="12190231" cy="54864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6400800"/>
              <a:ext cx="12188825" cy="45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279" y="6309360"/>
              <a:ext cx="12188952" cy="97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279" y="6379143"/>
              <a:ext cx="12188952" cy="27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top graphic"/>
          <p:cNvGrpSpPr/>
          <p:nvPr/>
        </p:nvGrpSpPr>
        <p:grpSpPr>
          <a:xfrm>
            <a:off x="1279" y="0"/>
            <a:ext cx="12188952" cy="320040"/>
            <a:chOff x="1279" y="0"/>
            <a:chExt cx="12188952" cy="32004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279" y="0"/>
              <a:ext cx="12188952" cy="1702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279" y="170234"/>
              <a:ext cx="12188952" cy="14980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279" y="231421"/>
              <a:ext cx="12188952" cy="27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876" y="609600"/>
            <a:ext cx="9143538" cy="1066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876" y="1905000"/>
            <a:ext cx="9143538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994363" y="6516865"/>
            <a:ext cx="132762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B3A32067-F878-45F4-93C6-C6FA1DDB06A2}" type="datetime1">
              <a:rPr lang="ru-RU" smtClean="0">
                <a:solidFill>
                  <a:prstClr val="white"/>
                </a:solidFill>
              </a:rPr>
              <a:t>31.07.2017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07498" y="6516865"/>
            <a:ext cx="606214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chemeClr val="bg1"/>
                </a:solidFill>
              </a:defRPr>
            </a:lvl1pPr>
          </a:lstStyle>
          <a:p>
            <a:r>
              <a:rPr lang="ru-RU" smtClean="0">
                <a:solidFill>
                  <a:prstClr val="white"/>
                </a:solidFill>
              </a:rPr>
              <a:t>Центральная избирательная комиссия Республики Башкортостан    bashkortostan.izbirkom.ru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0094" y="6516865"/>
            <a:ext cx="93631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DF28FB93-0A08-4E7D-8E63-9EFA29F1E093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74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SzPct val="100000"/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80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100000"/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8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100000"/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8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100000"/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8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24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24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6569C-4966-4307-BFCA-FE105D82C0E7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7013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8740A-8CC8-4F88-8D52-D1F049937A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422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24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24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BC792-CAE2-41A9-9CC4-49598BDA2B08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7013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2FB14-3551-4761-BBCF-28FB7A46F5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261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24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24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1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C5239-FB68-421B-8AA5-46BCE6AAC9D3}" type="datetime1">
              <a:rPr lang="ru-RU" smtClean="0"/>
              <a:t>31.07.2017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7013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Центральная избирательная комиссия Республики Башкортостан    bashkortostan.izbirkom.ru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013" y="6356350"/>
            <a:ext cx="2741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0ADA5-59F7-47DF-9F07-8ED2D0140E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73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441" y="274639"/>
            <a:ext cx="1096994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12" tIns="45657" rIns="91312" bIns="4565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441" y="1600201"/>
            <a:ext cx="1096994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12" tIns="45657" rIns="91312" bIns="4565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441" y="6356353"/>
            <a:ext cx="2844059" cy="366713"/>
          </a:xfrm>
          <a:prstGeom prst="rect">
            <a:avLst/>
          </a:prstGeom>
        </p:spPr>
        <p:txBody>
          <a:bodyPr vert="horz" wrap="square" lIns="91312" tIns="45657" rIns="91312" bIns="45657" numCol="1" anchor="ctr" anchorCtr="0" compatLnSpc="1">
            <a:prstTxWarp prst="textNoShape">
              <a:avLst/>
            </a:prstTxWarp>
          </a:bodyPr>
          <a:lstStyle>
            <a:lvl1pPr defTabSz="1212891">
              <a:defRPr sz="1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E5957E-C36D-49DF-B15B-5BF520698151}" type="datetimeFigureOut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07.08.2017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4515" y="6356353"/>
            <a:ext cx="3859795" cy="366713"/>
          </a:xfrm>
          <a:prstGeom prst="rect">
            <a:avLst/>
          </a:prstGeom>
        </p:spPr>
        <p:txBody>
          <a:bodyPr vert="horz" wrap="square" lIns="91312" tIns="45657" rIns="91312" bIns="45657" numCol="1" anchor="ctr" anchorCtr="0" compatLnSpc="1">
            <a:prstTxWarp prst="textNoShape">
              <a:avLst/>
            </a:prstTxWarp>
          </a:bodyPr>
          <a:lstStyle>
            <a:lvl1pPr algn="ctr" defTabSz="1212891">
              <a:defRPr sz="1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5325" y="6356353"/>
            <a:ext cx="2844059" cy="366713"/>
          </a:xfrm>
          <a:prstGeom prst="rect">
            <a:avLst/>
          </a:prstGeom>
        </p:spPr>
        <p:txBody>
          <a:bodyPr vert="horz" wrap="square" lIns="91312" tIns="45657" rIns="91312" bIns="45657" numCol="1" anchor="ctr" anchorCtr="0" compatLnSpc="1">
            <a:prstTxWarp prst="textNoShape">
              <a:avLst/>
            </a:prstTxWarp>
          </a:bodyPr>
          <a:lstStyle>
            <a:lvl1pPr algn="r" defTabSz="1212891">
              <a:defRPr sz="16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BB80D3-AD6F-444B-992D-4FD943C267F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480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</p:sldLayoutIdLst>
  <p:transition spd="slow">
    <p:wipe/>
  </p:transition>
  <p:txStyles>
    <p:titleStyle>
      <a:lvl1pPr algn="ctr" defTabSz="1211729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1729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itchFamily="34" charset="0"/>
        </a:defRPr>
      </a:lvl2pPr>
      <a:lvl3pPr algn="ctr" defTabSz="1211729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itchFamily="34" charset="0"/>
        </a:defRPr>
      </a:lvl3pPr>
      <a:lvl4pPr algn="ctr" defTabSz="1211729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itchFamily="34" charset="0"/>
        </a:defRPr>
      </a:lvl4pPr>
      <a:lvl5pPr algn="ctr" defTabSz="1211729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itchFamily="34" charset="0"/>
        </a:defRPr>
      </a:lvl5pPr>
      <a:lvl6pPr marL="388136" algn="ctr" defTabSz="1216969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itchFamily="34" charset="0"/>
        </a:defRPr>
      </a:lvl6pPr>
      <a:lvl7pPr marL="776273" algn="ctr" defTabSz="1216969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itchFamily="34" charset="0"/>
        </a:defRPr>
      </a:lvl7pPr>
      <a:lvl8pPr marL="1164407" algn="ctr" defTabSz="1216969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itchFamily="34" charset="0"/>
        </a:defRPr>
      </a:lvl8pPr>
      <a:lvl9pPr marL="1552542" algn="ctr" defTabSz="1216969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itchFamily="34" charset="0"/>
        </a:defRPr>
      </a:lvl9pPr>
    </p:titleStyle>
    <p:bodyStyle>
      <a:lvl1pPr marL="447186" indent="-447186" algn="l" defTabSz="1211729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132" kern="1200">
          <a:solidFill>
            <a:schemeClr val="tx1"/>
          </a:solidFill>
          <a:latin typeface="+mn-lt"/>
          <a:ea typeface="+mn-ea"/>
          <a:cs typeface="+mn-cs"/>
        </a:defRPr>
      </a:lvl1pPr>
      <a:lvl2pPr marL="980923" indent="-371452" algn="l" defTabSz="1211729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11054" indent="-295719" algn="l" defTabSz="1211729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22328" indent="-295719" algn="l" defTabSz="1211729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31800" indent="-295719" algn="l" defTabSz="1211729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47286" indent="-304300" algn="l" defTabSz="1217196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55883" indent="-304300" algn="l" defTabSz="1217196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64480" indent="-304300" algn="l" defTabSz="1217196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73077" indent="-304300" algn="l" defTabSz="1217196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7196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8598" algn="l" defTabSz="1217196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7196" algn="l" defTabSz="1217196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5793" algn="l" defTabSz="1217196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4390" algn="l" defTabSz="1217196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2987" algn="l" defTabSz="1217196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1584" algn="l" defTabSz="1217196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0183" algn="l" defTabSz="1217196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68781" algn="l" defTabSz="1217196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7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image" Target="../media/image35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1.png"/><Relationship Id="rId3" Type="http://schemas.openxmlformats.org/officeDocument/2006/relationships/image" Target="../media/image42.png"/><Relationship Id="rId7" Type="http://schemas.openxmlformats.org/officeDocument/2006/relationships/image" Target="../media/image46.wmf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34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6842" y="1157214"/>
            <a:ext cx="1114621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Организация работы пункта приёма заявлений избирателей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для голосования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по месту нахождения</a:t>
            </a:r>
            <a:endParaRPr kumimoji="0" lang="ru-RU" sz="5400" b="1" i="0" u="none" strike="noStrike" kern="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</a:endParaRPr>
          </a:p>
        </p:txBody>
      </p:sp>
      <p:pic>
        <p:nvPicPr>
          <p:cNvPr id="12" name="Рисунок 11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152" y="113542"/>
            <a:ext cx="2450466" cy="114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C:\Мои документы\Место нахождения\voter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152" y="2538788"/>
            <a:ext cx="1617721" cy="3439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726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463" y="815745"/>
            <a:ext cx="7463726" cy="527395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084" y="4898482"/>
            <a:ext cx="1055794" cy="131974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672" y="4898482"/>
            <a:ext cx="2108543" cy="141061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0500" y="0"/>
            <a:ext cx="43172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Ключевые ресурсы ППЗ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18987" y="3717623"/>
            <a:ext cx="487722" cy="2255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31923" y="4683075"/>
            <a:ext cx="1739087" cy="1633774"/>
          </a:xfrm>
          <a:prstGeom prst="rect">
            <a:avLst/>
          </a:prstGeom>
        </p:spPr>
      </p:pic>
      <p:pic>
        <p:nvPicPr>
          <p:cNvPr id="14" name="Рисунок 13" descr="image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6" y="783726"/>
            <a:ext cx="1626315" cy="165936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Группа 8"/>
          <p:cNvGrpSpPr/>
          <p:nvPr/>
        </p:nvGrpSpPr>
        <p:grpSpPr>
          <a:xfrm>
            <a:off x="1582541" y="939730"/>
            <a:ext cx="3450252" cy="4246739"/>
            <a:chOff x="4932041" y="123478"/>
            <a:chExt cx="4032447" cy="5328592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5004048" y="123478"/>
              <a:ext cx="3960440" cy="5328592"/>
            </a:xfrm>
            <a:prstGeom prst="roundRect">
              <a:avLst/>
            </a:prstGeom>
            <a:gradFill rotWithShape="1">
              <a:gsLst>
                <a:gs pos="0">
                  <a:srgbClr val="4F81BD">
                    <a:tint val="50000"/>
                    <a:satMod val="300000"/>
                  </a:srgbClr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1" name="Picture 2" descr="http://haticecetin.com/wp-content/uploads/2013/05/masaustu-bilgisayar.jp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790" t="2000" r="10629" b="2000"/>
            <a:stretch>
              <a:fillRect/>
            </a:stretch>
          </p:blipFill>
          <p:spPr bwMode="auto">
            <a:xfrm>
              <a:off x="5364088" y="267494"/>
              <a:ext cx="3116723" cy="2664296"/>
            </a:xfrm>
            <a:prstGeom prst="rect">
              <a:avLst/>
            </a:prstGeom>
            <a:noFill/>
          </p:spPr>
        </p:pic>
        <p:pic>
          <p:nvPicPr>
            <p:cNvPr id="12" name="Picture 6" descr="https://nevere.ru/prefix/hp-printer-1606dn-driver-3.jp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32041" y="3194461"/>
              <a:ext cx="1872208" cy="1286160"/>
            </a:xfrm>
            <a:prstGeom prst="rect">
              <a:avLst/>
            </a:prstGeom>
            <a:noFill/>
          </p:spPr>
        </p:pic>
        <p:pic>
          <p:nvPicPr>
            <p:cNvPr id="13" name="Picture 16" descr="http://static.my-shop.ru/product/3/218/2177119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68309" y="3085964"/>
              <a:ext cx="1584175" cy="1584176"/>
            </a:xfrm>
            <a:prstGeom prst="rect">
              <a:avLst/>
            </a:prstGeom>
            <a:noFill/>
          </p:spPr>
        </p:pic>
      </p:grpSp>
      <p:sp>
        <p:nvSpPr>
          <p:cNvPr id="15" name="Прямоугольник 14"/>
          <p:cNvSpPr/>
          <p:nvPr/>
        </p:nvSpPr>
        <p:spPr>
          <a:xfrm>
            <a:off x="2661196" y="4390534"/>
            <a:ext cx="128112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АРМ ППЗ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718774" y="5303919"/>
            <a:ext cx="55729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8-800-301-12-09</a:t>
            </a:r>
          </a:p>
          <a:p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Информационно-справочный центр ЦИК РФ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9756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672" y="5105400"/>
            <a:ext cx="1219200" cy="1219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6411" y="4339921"/>
            <a:ext cx="1368152" cy="1368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2335" y="3341712"/>
            <a:ext cx="745654" cy="7456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19271" y="3313323"/>
            <a:ext cx="802432" cy="8024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60978" y="4115755"/>
            <a:ext cx="392361" cy="392361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8486745" y="5304827"/>
            <a:ext cx="1124792" cy="474340"/>
          </a:xfrm>
          <a:prstGeom prst="straightConnector1">
            <a:avLst/>
          </a:prstGeom>
          <a:noFill/>
          <a:ln w="762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10" name="Прямая со стрелкой 9"/>
          <p:cNvCxnSpPr/>
          <p:nvPr/>
        </p:nvCxnSpPr>
        <p:spPr>
          <a:xfrm flipH="1" flipV="1">
            <a:off x="2784764" y="3115622"/>
            <a:ext cx="6740398" cy="1952779"/>
          </a:xfrm>
          <a:prstGeom prst="straightConnector1">
            <a:avLst/>
          </a:prstGeom>
          <a:noFill/>
          <a:ln w="762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11" name="Прямая со стрелкой 10"/>
          <p:cNvCxnSpPr/>
          <p:nvPr/>
        </p:nvCxnSpPr>
        <p:spPr>
          <a:xfrm>
            <a:off x="3241964" y="2886034"/>
            <a:ext cx="6116013" cy="1746765"/>
          </a:xfrm>
          <a:prstGeom prst="straightConnector1">
            <a:avLst/>
          </a:prstGeom>
          <a:noFill/>
          <a:ln w="762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023" y="2333217"/>
            <a:ext cx="629840" cy="6298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262" y="2324368"/>
            <a:ext cx="629840" cy="6298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953" y="2187130"/>
            <a:ext cx="629840" cy="62984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8008" y="1436573"/>
            <a:ext cx="864096" cy="86409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8577" y="1469121"/>
            <a:ext cx="864096" cy="86409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1524" y="1239533"/>
            <a:ext cx="864096" cy="86409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4697" y="1229213"/>
            <a:ext cx="864096" cy="864096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3398657" y="984995"/>
            <a:ext cx="1133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>
                <a:solidFill>
                  <a:srgbClr val="00B050"/>
                </a:solidFill>
                <a:latin typeface="Calibri"/>
              </a:rPr>
              <a:t>свободен</a:t>
            </a:r>
            <a:endParaRPr lang="ru-RU" b="1" dirty="0">
              <a:solidFill>
                <a:srgbClr val="00B050"/>
              </a:solidFill>
              <a:latin typeface="Calibri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07278" y="3820487"/>
            <a:ext cx="48622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Tx/>
              <a:buAutoNum type="arabicPeriod"/>
            </a:pPr>
            <a:r>
              <a:rPr lang="ru-RU" sz="2800" dirty="0">
                <a:solidFill>
                  <a:prstClr val="black"/>
                </a:solidFill>
                <a:latin typeface="Calibri"/>
              </a:rPr>
              <a:t>Получить номер</a:t>
            </a:r>
          </a:p>
          <a:p>
            <a:pPr marL="342900" lvl="0" indent="-342900">
              <a:buFontTx/>
              <a:buAutoNum type="arabicPeriod"/>
            </a:pPr>
            <a:r>
              <a:rPr lang="ru-RU" sz="2800" dirty="0">
                <a:solidFill>
                  <a:prstClr val="black"/>
                </a:solidFill>
                <a:latin typeface="Calibri"/>
              </a:rPr>
              <a:t>Заполнить заявление</a:t>
            </a:r>
          </a:p>
          <a:p>
            <a:pPr marL="342900" lvl="0" indent="-342900">
              <a:buFontTx/>
              <a:buAutoNum type="arabicPeriod"/>
            </a:pPr>
            <a:r>
              <a:rPr lang="ru-RU" sz="2800" dirty="0">
                <a:solidFill>
                  <a:prstClr val="black"/>
                </a:solidFill>
                <a:latin typeface="Calibri"/>
              </a:rPr>
              <a:t>Печать и проверка</a:t>
            </a:r>
          </a:p>
          <a:p>
            <a:pPr marL="342900" lvl="0" indent="-342900">
              <a:buFontTx/>
              <a:buAutoNum type="arabicPeriod"/>
            </a:pPr>
            <a:r>
              <a:rPr lang="ru-RU" sz="2800" dirty="0">
                <a:solidFill>
                  <a:prstClr val="black"/>
                </a:solidFill>
                <a:latin typeface="Calibri"/>
              </a:rPr>
              <a:t>Подпись и штамп</a:t>
            </a:r>
            <a:endParaRPr lang="ru-RU" sz="28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21981" y="25569"/>
            <a:ext cx="51998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Распределение избирателей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80863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981" y="0"/>
            <a:ext cx="37860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Два помещения ППЗ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017" y="3027653"/>
            <a:ext cx="490222" cy="22795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2642" y="942640"/>
            <a:ext cx="5901439" cy="41700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18445" y="3199976"/>
            <a:ext cx="487722" cy="22557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7761" y="3082577"/>
            <a:ext cx="487722" cy="22557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085" y="803659"/>
            <a:ext cx="5901439" cy="41700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3882" y="3057824"/>
            <a:ext cx="487722" cy="22557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271678" y="4057954"/>
            <a:ext cx="35683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Нумерация: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нечетные (1, 3, 5, 7, 9…)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или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1-50, 101-150, 201-250</a:t>
            </a:r>
            <a:endParaRPr lang="ru-RU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83420" y="4188854"/>
            <a:ext cx="35683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Нумерация: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четные (2, 4, 6, 8, 10…)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или</a:t>
            </a:r>
          </a:p>
          <a:p>
            <a:pPr algn="ctr"/>
            <a:r>
              <a:rPr lang="ru-RU" sz="2400" dirty="0" smtClean="0">
                <a:solidFill>
                  <a:prstClr val="black"/>
                </a:solidFill>
                <a:latin typeface="Calibri"/>
              </a:rPr>
              <a:t>51-100, 151-200, 251-300</a:t>
            </a:r>
            <a:endParaRPr lang="ru-RU" sz="2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85" y="956059"/>
            <a:ext cx="5901439" cy="417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659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981" y="0"/>
            <a:ext cx="43733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Качество обслуживания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57200" y="1059582"/>
            <a:ext cx="8229600" cy="3535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Заинтересованность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Вежливость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Терпимость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Скорость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Подробность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4764" y="2360958"/>
            <a:ext cx="5292080" cy="396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091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981" y="0"/>
            <a:ext cx="38820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Взаимодействие ППЗ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54" y="4482853"/>
            <a:ext cx="1522512" cy="15225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436" y="1967545"/>
            <a:ext cx="1127239" cy="1127239"/>
          </a:xfrm>
          <a:prstGeom prst="rect">
            <a:avLst/>
          </a:prstGeom>
        </p:spPr>
      </p:pic>
      <p:sp>
        <p:nvSpPr>
          <p:cNvPr id="7" name="Стрелка вправо 6"/>
          <p:cNvSpPr/>
          <p:nvPr/>
        </p:nvSpPr>
        <p:spPr>
          <a:xfrm rot="19547979">
            <a:off x="1977787" y="3305479"/>
            <a:ext cx="2866981" cy="729953"/>
          </a:xfrm>
          <a:prstGeom prst="right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40" y="1460962"/>
            <a:ext cx="1934344" cy="1934344"/>
          </a:xfrm>
          <a:prstGeom prst="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 rot="12844690">
            <a:off x="7084504" y="3381422"/>
            <a:ext cx="3452767" cy="729953"/>
          </a:xfrm>
          <a:prstGeom prst="right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479" y="4920845"/>
            <a:ext cx="1288308" cy="124413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33271" y="1008957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  <a:latin typeface="Calibri"/>
              </a:rPr>
              <a:t>ТИК</a:t>
            </a:r>
            <a:endParaRPr lang="ru-RU" sz="3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964707" y="389807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  <a:latin typeface="Calibri"/>
              </a:rPr>
              <a:t>УИК</a:t>
            </a:r>
            <a:endParaRPr lang="ru-RU" sz="32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10886" y="1967545"/>
            <a:ext cx="1210799" cy="121079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0800" y="3525882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  <a:latin typeface="Calibri"/>
              </a:rPr>
              <a:t>МФЦ</a:t>
            </a:r>
            <a:endParaRPr lang="ru-RU" sz="32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07818" y="2017921"/>
            <a:ext cx="408467" cy="40846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63141" y="2018055"/>
            <a:ext cx="408467" cy="40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843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981" y="0"/>
            <a:ext cx="3987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Обработка заявлений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332" y="3408671"/>
            <a:ext cx="2090725" cy="2090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931" y="1527726"/>
            <a:ext cx="1438938" cy="14389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866" y="2370023"/>
            <a:ext cx="1219200" cy="12192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1876" y="2688113"/>
            <a:ext cx="2386949" cy="23869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724" y="4599689"/>
            <a:ext cx="1339266" cy="1339266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3588327" y="3782045"/>
            <a:ext cx="5014226" cy="255869"/>
          </a:xfrm>
          <a:prstGeom prst="right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098" name="Picture 2" descr="http://qrcoder.ru/code/?http%3A%2F%2Fwww.bashkortostan.izbirkom.ru%2F&amp;4&amp;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603" y="1590925"/>
            <a:ext cx="405797" cy="40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801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981" y="0"/>
            <a:ext cx="77165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Информирование избирателей о ППЗ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2312" y="1122119"/>
            <a:ext cx="6092825" cy="462280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prstClr val="black"/>
                </a:solidFill>
                <a:latin typeface="Calibri"/>
              </a:rPr>
              <a:t>Сайты ТИК и ЦИК РБ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prstClr val="black"/>
                </a:solidFill>
                <a:latin typeface="Calibri"/>
              </a:rPr>
              <a:t>Телевидение</a:t>
            </a:r>
            <a:endParaRPr lang="ru-RU" sz="3200" dirty="0">
              <a:solidFill>
                <a:prstClr val="black"/>
              </a:solidFill>
              <a:latin typeface="Calibri"/>
            </a:endParaRP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Печатные СМИ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Электронные СМИ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Извещения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Материалы в </a:t>
            </a:r>
            <a:br>
              <a:rPr lang="ru-RU" sz="3200" dirty="0">
                <a:solidFill>
                  <a:prstClr val="black"/>
                </a:solidFill>
                <a:latin typeface="Calibri"/>
              </a:rPr>
            </a:br>
            <a:r>
              <a:rPr lang="ru-RU" sz="3200" dirty="0">
                <a:solidFill>
                  <a:prstClr val="black"/>
                </a:solidFill>
                <a:latin typeface="Calibri"/>
              </a:rPr>
              <a:t>организациях, учреждениях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МФЦ</a:t>
            </a:r>
            <a:endParaRPr lang="ru-RU" sz="3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779440" y="829434"/>
            <a:ext cx="6287404" cy="5495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920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801" y="2142484"/>
            <a:ext cx="88498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chemeClr val="accent6"/>
                </a:solidFill>
                <a:latin typeface="Calibri"/>
                <a:ea typeface="+mj-ea"/>
                <a:cs typeface="+mj-cs"/>
              </a:rPr>
              <a:t>Работа пункта приёма заявлений избирателей для голосования</a:t>
            </a:r>
            <a:br>
              <a:rPr lang="ru-RU" sz="4400" dirty="0">
                <a:solidFill>
                  <a:schemeClr val="accent6"/>
                </a:solidFill>
                <a:latin typeface="Calibri"/>
                <a:ea typeface="+mj-ea"/>
                <a:cs typeface="+mj-cs"/>
              </a:rPr>
            </a:br>
            <a:r>
              <a:rPr lang="ru-RU" sz="4400" dirty="0">
                <a:solidFill>
                  <a:schemeClr val="accent6"/>
                </a:solidFill>
                <a:latin typeface="Calibri"/>
                <a:ea typeface="+mj-ea"/>
                <a:cs typeface="+mj-cs"/>
              </a:rPr>
              <a:t>по месту нахождения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4149" y="2142484"/>
            <a:ext cx="1615580" cy="344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774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Нашивка 3"/>
          <p:cNvSpPr/>
          <p:nvPr/>
        </p:nvSpPr>
        <p:spPr>
          <a:xfrm>
            <a:off x="7634913" y="1170217"/>
            <a:ext cx="3989832" cy="1758315"/>
          </a:xfrm>
          <a:prstGeom prst="chevron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12 марта</a:t>
            </a:r>
            <a:endParaRPr lang="ru-RU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Нашивка 5"/>
          <p:cNvSpPr/>
          <p:nvPr/>
        </p:nvSpPr>
        <p:spPr>
          <a:xfrm>
            <a:off x="3900004" y="1170217"/>
            <a:ext cx="4388815" cy="1758315"/>
          </a:xfrm>
          <a:prstGeom prst="chevron">
            <a:avLst/>
          </a:prstGeom>
          <a:solidFill>
            <a:srgbClr val="5B9BD5">
              <a:lumMod val="75000"/>
            </a:srgbClr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Подача заявлений в ТИК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423012" y="1170217"/>
            <a:ext cx="4208254" cy="1718945"/>
          </a:xfrm>
          <a:prstGeom prst="homePlate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31 января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6652" y="0"/>
            <a:ext cx="44993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>
                <a:solidFill>
                  <a:prstClr val="white"/>
                </a:solidFill>
                <a:latin typeface="Calibri"/>
              </a:rPr>
              <a:t>Сроки подачи заявления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1153371" y="3737567"/>
            <a:ext cx="3477895" cy="1660603"/>
          </a:xfrm>
          <a:prstGeom prst="homePlate">
            <a:avLst/>
          </a:prstGeom>
          <a:solidFill>
            <a:srgbClr val="C0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07 марта 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980" y="3737567"/>
            <a:ext cx="3734435" cy="1660603"/>
          </a:xfrm>
          <a:prstGeom prst="rect">
            <a:avLst/>
          </a:prstGeom>
          <a:noFill/>
        </p:spPr>
      </p:pic>
      <p:sp>
        <p:nvSpPr>
          <p:cNvPr id="10" name="Нашивка 9"/>
          <p:cNvSpPr/>
          <p:nvPr/>
        </p:nvSpPr>
        <p:spPr>
          <a:xfrm>
            <a:off x="6989128" y="3737567"/>
            <a:ext cx="3696970" cy="1660603"/>
          </a:xfrm>
          <a:prstGeom prst="chevron">
            <a:avLst/>
          </a:prstGeom>
          <a:solidFill>
            <a:srgbClr val="C0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12 марта</a:t>
            </a:r>
            <a:endParaRPr kumimoji="0" lang="ru-RU" sz="1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831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981" y="0"/>
            <a:ext cx="45332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>
                <a:solidFill>
                  <a:prstClr val="white"/>
                </a:solidFill>
                <a:latin typeface="Calibri"/>
              </a:rPr>
              <a:t>Место подачи заявления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484" y="732976"/>
            <a:ext cx="1932599" cy="19325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981083" y="1376109"/>
            <a:ext cx="10857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prstClr val="black"/>
                </a:solidFill>
                <a:latin typeface="Calibri"/>
              </a:rPr>
              <a:t>ТИК</a:t>
            </a:r>
            <a:endParaRPr lang="ru-RU" sz="36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8865" y="2614938"/>
            <a:ext cx="1524132" cy="15241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2174" y="2730201"/>
            <a:ext cx="1591194" cy="8596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5210" y="4614808"/>
            <a:ext cx="1292464" cy="124369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120249" y="5047473"/>
            <a:ext cx="907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prstClr val="black"/>
                </a:solidFill>
                <a:latin typeface="Calibri"/>
              </a:rPr>
              <a:t>УИК</a:t>
            </a:r>
            <a:endParaRPr lang="ru-RU" sz="32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963" y="4322331"/>
            <a:ext cx="588645" cy="1172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8550" y="4273563"/>
            <a:ext cx="852279" cy="85227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8088452" y="4975514"/>
            <a:ext cx="38526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избирателю 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выдается отрывной талон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номером участка 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31723" y="837873"/>
            <a:ext cx="3461058" cy="1569660"/>
          </a:xfrm>
          <a:prstGeom prst="rect">
            <a:avLst/>
          </a:prstGeom>
          <a:ln w="254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dirty="0" smtClean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месту жительства </a:t>
            </a:r>
            <a:endParaRPr lang="ru-RU" sz="2400" dirty="0" smtClean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dirty="0" smtClean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или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месту нахождения </a:t>
            </a:r>
            <a:endParaRPr lang="ru-RU" sz="2400" dirty="0" smtClean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dirty="0" smtClean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избирателя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681374" y="878460"/>
            <a:ext cx="4407078" cy="2266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200" b="1" u="sng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31 января по 12 марта 2017 года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Территориальная 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избирательная комиссия (ТИК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200" dirty="0" smtClean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Многофункциональный центр (МФЦ)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1981" y="4996674"/>
            <a:ext cx="4629664" cy="11791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200" b="1" u="sng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07 марта по 12 марта 2017 года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Участковая избирательная 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комиссия </a:t>
            </a:r>
            <a:endParaRPr lang="ru-RU" sz="2200" dirty="0" smtClean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(УИК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50783" y="4898415"/>
            <a:ext cx="792000" cy="10021"/>
          </a:xfrm>
          <a:prstGeom prst="rect">
            <a:avLst/>
          </a:prstGeom>
          <a:ln w="15875">
            <a:solidFill>
              <a:srgbClr val="FF0000"/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30846" y="4780781"/>
            <a:ext cx="281891" cy="28189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59693" y="4297639"/>
            <a:ext cx="343042" cy="34304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129359">
            <a:off x="8997976" y="2801907"/>
            <a:ext cx="1828592" cy="994498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8274" y="2360086"/>
            <a:ext cx="3470609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Единый портал государственных и муниципальных услуг ЕПГУТ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878" y="2997697"/>
            <a:ext cx="3568944" cy="19778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553" y="4326257"/>
            <a:ext cx="564357" cy="55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895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6364" y="0"/>
            <a:ext cx="63995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Правовые основания применения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00546" y="1953490"/>
            <a:ext cx="1088967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ПОСТАНОВЛЕНИЕ 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ЦЕНТРАЛЬНОЙ ИЗБИРАТЕЛЬНОЙ КОМИССИИ РОССИЙСКОЙ ФЕДЕРАЦИИ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9 июня 2017 г. N 86/739-7</a:t>
            </a:r>
          </a:p>
          <a:p>
            <a:pPr algn="ctr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ПОРЯДКЕ</a:t>
            </a:r>
          </a:p>
          <a:p>
            <a:pPr algn="ctr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ПОДАЧИ ЗАЯВЛЕНИЯ О ВКЛЮЧЕНИИ ИЗБИРАТЕЛЯ,</a:t>
            </a:r>
          </a:p>
          <a:p>
            <a:pPr algn="ctr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УЧАСТНИКА РЕФЕРЕНДУМА В СПИСОК ИЗБИРАТЕЛЕЙ, УЧАСТНИКОВ</a:t>
            </a:r>
          </a:p>
          <a:p>
            <a:pPr algn="ctr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РЕФЕРЕНДУМА ПО МЕСТУ НАХОЖДЕНИЯ НА ВЫБОРАХ В ОРГАНЫ</a:t>
            </a:r>
          </a:p>
          <a:p>
            <a:pPr algn="ctr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ГОСУДАРСТВЕННОЙ ВЛАСТИ СУБЪЕКТА РОССИЙСКОЙ ФЕДЕРАЦИИ,</a:t>
            </a:r>
          </a:p>
          <a:p>
            <a:pPr algn="ctr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РЕФЕРЕНДУМЕ СУБЪЕКТА РОССИЙСКОЙ ФЕДЕРАЦИИ И О ПРОЕКТЕ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ПОРЯДКА ПОДАЧИ ЗАЯВЛЕНИЯ О ВКЛЮЧЕНИИ ИЗБИРАТЕЛЯ В СПИСОК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ИЗБИРАТЕЛЕЙ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МЕСТУ НАХОЖДЕНИЯ НА ВЫБОРАХ</a:t>
            </a:r>
          </a:p>
          <a:p>
            <a:pPr algn="ctr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ПРЕЗИДЕНТА РОССИЙСКОЙ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ФЕДЕРАЦИИ»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3" descr="C:\Users\Admik\Downloads\180px-Emblem_of_Central_Election_Commission_of_Russi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303" y="771920"/>
            <a:ext cx="1181570" cy="118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468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Picture 3" descr="C:\Мои документы\Место нахождения\pas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1019"/>
            <a:ext cx="3962400" cy="516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Мои документы\Место нахождения\2000px-Korean_Traffic_sign_(No_U-Turn)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1" y="1773446"/>
            <a:ext cx="3791716" cy="378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Мои документы\Место нахождения\location_ic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425" y="1657335"/>
            <a:ext cx="3941355" cy="3635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5836" y="9713"/>
            <a:ext cx="54202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prstClr val="white"/>
                </a:solidFill>
                <a:latin typeface="Calibri"/>
                <a:ea typeface="+mj-ea"/>
                <a:cs typeface="+mj-cs"/>
              </a:rPr>
              <a:t>Что нужно знать избирателю?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1498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981" y="0"/>
            <a:ext cx="20213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prstClr val="white"/>
                </a:solidFill>
                <a:latin typeface="Calibri"/>
                <a:ea typeface="+mj-ea"/>
                <a:cs typeface="+mj-cs"/>
              </a:rPr>
              <a:t>Заявление</a:t>
            </a:r>
            <a:endParaRPr lang="ru-RU" dirty="0"/>
          </a:p>
        </p:txBody>
      </p:sp>
      <p:sp>
        <p:nvSpPr>
          <p:cNvPr id="4" name="TextBox 4"/>
          <p:cNvSpPr txBox="1"/>
          <p:nvPr/>
        </p:nvSpPr>
        <p:spPr>
          <a:xfrm>
            <a:off x="370906" y="1065988"/>
            <a:ext cx="627927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Заявление может быть заполнено: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машиночитаемом виде (на компьютере)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вручную (на бланке)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2" descr="C:\Мои документы\Место нахождения\материалы\Форма заявления_Page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081" y="762000"/>
            <a:ext cx="3934120" cy="5562600"/>
          </a:xfrm>
          <a:prstGeom prst="rect">
            <a:avLst/>
          </a:prstGeom>
          <a:noFill/>
          <a:ln>
            <a:solidFill>
              <a:srgbClr val="4F81B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018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981" y="0"/>
            <a:ext cx="51764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prstClr val="white"/>
                </a:solidFill>
                <a:latin typeface="Calibri"/>
                <a:ea typeface="+mj-ea"/>
                <a:cs typeface="+mj-cs"/>
              </a:rPr>
              <a:t>Алгоритм приёма заявления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25372121"/>
              </p:ext>
            </p:extLst>
          </p:nvPr>
        </p:nvGraphicFramePr>
        <p:xfrm>
          <a:off x="2327563" y="914400"/>
          <a:ext cx="7439891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442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Picture 3" descr="C:\Мои документы\Место нахождения\pas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20" y="1264982"/>
            <a:ext cx="3608616" cy="470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5"/>
          <p:cNvSpPr txBox="1"/>
          <p:nvPr/>
        </p:nvSpPr>
        <p:spPr>
          <a:xfrm>
            <a:off x="3920835" y="1402047"/>
            <a:ext cx="768927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Принимаемые документы: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Паспорт гражданина Российской Федерации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Временное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удостоверение личности, которое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выдаётся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при замене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паспорта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Паспорт СССР при подтверждении гражданства: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Вкладыш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Специальная запись о наличии гражданства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ysClr val="windowText" lastClr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Дата прописки до 6 февраля 1992 </a:t>
            </a:r>
            <a:r>
              <a:rPr lang="ru-RU" sz="2400" dirty="0" smtClean="0">
                <a:solidFill>
                  <a:sysClr val="windowText" lastClr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года</a:t>
            </a:r>
            <a:endParaRPr lang="ru-RU" sz="2400" dirty="0">
              <a:solidFill>
                <a:sysClr val="windowText" lastClr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8895" y="0"/>
            <a:ext cx="40260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prstClr val="white"/>
                </a:solidFill>
                <a:latin typeface="Calibri"/>
                <a:ea typeface="+mj-ea"/>
                <a:cs typeface="+mj-cs"/>
              </a:rPr>
              <a:t>Работа с </a:t>
            </a:r>
            <a:r>
              <a:rPr lang="ru-RU" sz="3200" dirty="0" smtClean="0">
                <a:solidFill>
                  <a:prstClr val="white"/>
                </a:solidFill>
                <a:latin typeface="Calibri"/>
                <a:ea typeface="+mj-ea"/>
                <a:cs typeface="+mj-cs"/>
              </a:rPr>
              <a:t>избирателем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3771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/>
        </p:nvSpPr>
        <p:spPr>
          <a:xfrm>
            <a:off x="6094412" y="1329471"/>
            <a:ext cx="5209352" cy="4489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Заявление о голосовании 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 месту нахождения может быть подано избирателем только один раз!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заявлении фиксируется время и дата.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Обрабатывается только первое заявление.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vcy;&amp;ncy;&amp;icy;&amp;mcy;&amp;acy;&amp;ncy;&amp;i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10" y="1329471"/>
            <a:ext cx="4220862" cy="422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/>
        </p:nvSpPr>
        <p:spPr>
          <a:xfrm>
            <a:off x="94271" y="-29770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Однократная подача заявления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74855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/>
        </p:nvSpPr>
        <p:spPr>
          <a:xfrm>
            <a:off x="390798" y="996460"/>
            <a:ext cx="5608220" cy="45176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Отрывной талон отдаётся избирателю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Верхняя часть заявления сохраняется в пункте приёма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Заявления из МФЦ и УИК передаются в ТИК для обработки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4" descr="C:\Мои документы\Место нахождения\voter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036" y="5370047"/>
            <a:ext cx="333136" cy="708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Мои документы\Место нахождения\fullcut_cut_scissors_47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275" y="4615873"/>
            <a:ext cx="508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90798" y="30019"/>
            <a:ext cx="39192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prstClr val="white"/>
                </a:solidFill>
                <a:latin typeface="Calibri"/>
                <a:ea typeface="+mj-ea"/>
                <a:cs typeface="+mj-cs"/>
              </a:rPr>
              <a:t>Движение заявлений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7533" y="734083"/>
            <a:ext cx="3956647" cy="5590517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6916791" y="4843863"/>
            <a:ext cx="5272034" cy="26010"/>
          </a:xfrm>
          <a:prstGeom prst="line">
            <a:avLst/>
          </a:prstGeom>
          <a:noFill/>
          <a:ln w="34925" cap="flat" cmpd="sng" algn="ctr">
            <a:solidFill>
              <a:srgbClr val="FF0000"/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924342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Объект 2"/>
          <p:cNvSpPr>
            <a:spLocks noGrp="1"/>
          </p:cNvSpPr>
          <p:nvPr/>
        </p:nvSpPr>
        <p:spPr>
          <a:xfrm>
            <a:off x="5948819" y="1066235"/>
            <a:ext cx="5772125" cy="469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Избиратель голосует на участке, указанном в отрывном талоне.</a:t>
            </a:r>
          </a:p>
          <a:p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 предъявлению паспорта гражданина Российской </a:t>
            </a:r>
            <a:r>
              <a:rPr lang="ru-RU" dirty="0">
                <a:solidFill>
                  <a:sysClr val="windowText" lastClr="000000"/>
                </a:solidFill>
                <a:latin typeface="Calibri"/>
              </a:rPr>
              <a:t>Федерации. </a:t>
            </a:r>
            <a:endParaRPr lang="ru-RU" dirty="0" smtClean="0">
              <a:solidFill>
                <a:sysClr val="windowText" lastClr="000000"/>
              </a:solidFill>
              <a:latin typeface="Calibri"/>
            </a:endParaRPr>
          </a:p>
          <a:p>
            <a:r>
              <a:rPr lang="ru-RU" dirty="0" smtClean="0">
                <a:solidFill>
                  <a:sysClr val="windowText" lastClr="000000"/>
                </a:solidFill>
                <a:latin typeface="Calibri"/>
              </a:rPr>
              <a:t>Талон </a:t>
            </a:r>
            <a:r>
              <a:rPr lang="ru-RU" dirty="0">
                <a:solidFill>
                  <a:sysClr val="windowText" lastClr="000000"/>
                </a:solidFill>
                <a:latin typeface="Calibri"/>
              </a:rPr>
              <a:t>желательно принести на голосование.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2" descr="C:\Мои документы\Место нахождения\voti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72" y="1284438"/>
            <a:ext cx="4717578" cy="3523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22" y="3414863"/>
            <a:ext cx="479300" cy="70485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781" y="4896466"/>
            <a:ext cx="2868547" cy="128291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801" y="5070743"/>
            <a:ext cx="255616" cy="255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539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9668">
            <a:off x="9948409" y="1119135"/>
            <a:ext cx="1408298" cy="14143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99164" y="1627908"/>
            <a:ext cx="5486400" cy="95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6200" u="sng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В о п р о с ы</a:t>
            </a:r>
            <a:endParaRPr lang="ru-RU" sz="6200" u="sng" dirty="0"/>
          </a:p>
        </p:txBody>
      </p:sp>
      <p:pic>
        <p:nvPicPr>
          <p:cNvPr id="6" name="Picture 2" descr="C:\Users\Admik\Downloads\question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121" y="2475653"/>
            <a:ext cx="6264696" cy="156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301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72"/>
          <p:cNvSpPr>
            <a:spLocks noChangeArrowheads="1"/>
          </p:cNvSpPr>
          <p:nvPr/>
        </p:nvSpPr>
        <p:spPr bwMode="auto">
          <a:xfrm>
            <a:off x="4322735" y="2477549"/>
            <a:ext cx="2039285" cy="6693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694" tIns="38849" rIns="77694" bIns="38849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10 – 5 дней</a:t>
            </a:r>
            <a:r>
              <a:rPr lang="ru-RU" alt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дня голосования </a:t>
            </a:r>
            <a:b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(по месту жительства или нахождения)</a:t>
            </a:r>
          </a:p>
        </p:txBody>
      </p:sp>
      <p:sp>
        <p:nvSpPr>
          <p:cNvPr id="2051" name="Прямоугольник 46"/>
          <p:cNvSpPr>
            <a:spLocks noChangeArrowheads="1"/>
          </p:cNvSpPr>
          <p:nvPr/>
        </p:nvSpPr>
        <p:spPr bwMode="auto">
          <a:xfrm>
            <a:off x="1398590" y="2469144"/>
            <a:ext cx="2127185" cy="6693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694" tIns="38849" rIns="77694" bIns="38849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45 – 5 дней </a:t>
            </a:r>
          </a:p>
          <a:p>
            <a:pPr algn="ctr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дня голосования </a:t>
            </a:r>
            <a:b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(по месту жительства или нахождения</a:t>
            </a:r>
            <a:r>
              <a:rPr lang="ru-RU" alt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05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1" y="116753"/>
            <a:ext cx="12188825" cy="292024"/>
          </a:xfrm>
        </p:spPr>
        <p:txBody>
          <a:bodyPr/>
          <a:lstStyle/>
          <a:p>
            <a:pPr eaLnBrk="1" hangingPunct="1"/>
            <a:r>
              <a:rPr lang="ru-RU" altLang="ru-RU" sz="1866" b="1">
                <a:latin typeface="Times New Roman" pitchFamily="18" charset="0"/>
                <a:cs typeface="Times New Roman" pitchFamily="18" charset="0"/>
              </a:rPr>
              <a:t>1. Подача избирателем заявления за 45 – 5 дней до дня голосования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01627" y="3789271"/>
            <a:ext cx="1056757" cy="463430"/>
          </a:xfrm>
          <a:prstGeom prst="roundRect">
            <a:avLst>
              <a:gd name="adj" fmla="val 0"/>
            </a:avLst>
          </a:prstGeom>
          <a:solidFill>
            <a:srgbClr val="BAE18F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ТИК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031797" y="3789271"/>
            <a:ext cx="1830278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 </a:t>
            </a:r>
          </a:p>
        </p:txBody>
      </p:sp>
      <p:sp>
        <p:nvSpPr>
          <p:cNvPr id="2055" name="Заголовок 1"/>
          <p:cNvSpPr txBox="1">
            <a:spLocks/>
          </p:cNvSpPr>
          <p:nvPr/>
        </p:nvSpPr>
        <p:spPr bwMode="auto">
          <a:xfrm>
            <a:off x="7334782" y="477021"/>
            <a:ext cx="4730984" cy="28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18" tIns="60860" rIns="121718" bIns="60860" anchor="ctr"/>
          <a:lstStyle>
            <a:lvl1pPr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68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68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68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68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866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ДЕНЬ ГОЛОСОВАНИЯ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7688336" y="2060934"/>
            <a:ext cx="4164515" cy="791956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718" tIns="60860" rIns="121718" bIns="60860" anchor="ctr"/>
          <a:lstStyle/>
          <a:p>
            <a:pPr algn="ctr" defTabSz="121713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66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 </a:t>
            </a:r>
          </a:p>
          <a:p>
            <a:pPr algn="ctr" defTabSz="121713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66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месту нахождения  избирателя на избирательном участке, указанном в заявлении</a:t>
            </a:r>
          </a:p>
        </p:txBody>
      </p:sp>
      <p:sp>
        <p:nvSpPr>
          <p:cNvPr id="2057" name="TextBox 111"/>
          <p:cNvSpPr txBox="1">
            <a:spLocks noChangeArrowheads="1"/>
          </p:cNvSpPr>
          <p:nvPr/>
        </p:nvSpPr>
        <p:spPr bwMode="auto">
          <a:xfrm>
            <a:off x="335976" y="908706"/>
            <a:ext cx="2590125" cy="615351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718" tIns="60860" rIns="121718" bIns="6086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1211729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Информационно-справочный центр</a:t>
            </a:r>
          </a:p>
        </p:txBody>
      </p:sp>
      <p:sp>
        <p:nvSpPr>
          <p:cNvPr id="2058" name="TextBox 111"/>
          <p:cNvSpPr txBox="1">
            <a:spLocks noChangeArrowheads="1"/>
          </p:cNvSpPr>
          <p:nvPr/>
        </p:nvSpPr>
        <p:spPr bwMode="auto">
          <a:xfrm>
            <a:off x="4322738" y="908706"/>
            <a:ext cx="2746393" cy="615351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718" tIns="60860" rIns="121718" bIns="6086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1211729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Карта с адресами УИК и ТИК в Интернет</a:t>
            </a:r>
          </a:p>
        </p:txBody>
      </p:sp>
      <p:sp>
        <p:nvSpPr>
          <p:cNvPr id="2059" name="Заголовок 1"/>
          <p:cNvSpPr txBox="1">
            <a:spLocks/>
          </p:cNvSpPr>
          <p:nvPr/>
        </p:nvSpPr>
        <p:spPr bwMode="auto">
          <a:xfrm>
            <a:off x="130874" y="500825"/>
            <a:ext cx="7061314" cy="253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18" tIns="60860" rIns="121718" bIns="60860" anchor="ctr"/>
          <a:lstStyle>
            <a:lvl1pPr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68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68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68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68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866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ДНЯ ГОЛОСОВАНИЯ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130874" y="500828"/>
            <a:ext cx="7061314" cy="609599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694" tIns="38849" rIns="77694" bIns="38849" anchor="ctr"/>
          <a:lstStyle/>
          <a:p>
            <a:pPr algn="ctr" defTabSz="121402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399" dirty="0">
              <a:solidFill>
                <a:prstClr val="white"/>
              </a:solidFill>
            </a:endParaRPr>
          </a:p>
        </p:txBody>
      </p:sp>
      <p:cxnSp>
        <p:nvCxnSpPr>
          <p:cNvPr id="89" name="Прямая со стрелкой 88"/>
          <p:cNvCxnSpPr>
            <a:endCxn id="2058" idx="1"/>
          </p:cNvCxnSpPr>
          <p:nvPr/>
        </p:nvCxnSpPr>
        <p:spPr>
          <a:xfrm>
            <a:off x="2914381" y="1186448"/>
            <a:ext cx="1408357" cy="29934"/>
          </a:xfrm>
          <a:prstGeom prst="straightConnector1">
            <a:avLst/>
          </a:prstGeom>
          <a:ln w="2222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2" name="Рисунок 48" descr="radacina-men-in-black-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775" y="837290"/>
            <a:ext cx="271513" cy="76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3" name="Прямая со стрелкой 92"/>
          <p:cNvCxnSpPr/>
          <p:nvPr/>
        </p:nvCxnSpPr>
        <p:spPr>
          <a:xfrm>
            <a:off x="1132935" y="3109998"/>
            <a:ext cx="0" cy="649118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Прямоугольник 116"/>
          <p:cNvSpPr/>
          <p:nvPr/>
        </p:nvSpPr>
        <p:spPr>
          <a:xfrm>
            <a:off x="7512535" y="477020"/>
            <a:ext cx="4523930" cy="6096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694" tIns="38849" rIns="77694" bIns="38849" anchor="ctr"/>
          <a:lstStyle/>
          <a:p>
            <a:pPr algn="ctr" defTabSz="121402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399" dirty="0">
              <a:solidFill>
                <a:prstClr val="white"/>
              </a:solidFill>
            </a:endParaRPr>
          </a:p>
        </p:txBody>
      </p:sp>
      <p:cxnSp>
        <p:nvCxnSpPr>
          <p:cNvPr id="183" name="Прямая со стрелкой 182"/>
          <p:cNvCxnSpPr/>
          <p:nvPr/>
        </p:nvCxnSpPr>
        <p:spPr>
          <a:xfrm>
            <a:off x="9815520" y="2924308"/>
            <a:ext cx="0" cy="28885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6" name="Рисунок 48" descr="radacina-men-in-black-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7765" y="725277"/>
            <a:ext cx="273467" cy="81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" name="Прямоугольник 185"/>
          <p:cNvSpPr/>
          <p:nvPr/>
        </p:nvSpPr>
        <p:spPr>
          <a:xfrm>
            <a:off x="7778190" y="5012914"/>
            <a:ext cx="4074661" cy="529606"/>
          </a:xfrm>
          <a:prstGeom prst="rect">
            <a:avLst/>
          </a:prstGeom>
          <a:ln w="9525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lIns="77694" tIns="38849" rIns="77694" bIns="38849">
            <a:spAutoFit/>
          </a:bodyPr>
          <a:lstStyle/>
          <a:p>
            <a:pPr algn="ctr" defTabSz="121533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6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Включение избирателя</a:t>
            </a:r>
            <a:r>
              <a:rPr lang="en-US" sz="146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6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список избирателей в день голосования</a:t>
            </a:r>
          </a:p>
        </p:txBody>
      </p:sp>
      <p:sp>
        <p:nvSpPr>
          <p:cNvPr id="190" name="Стрелка вверх 189"/>
          <p:cNvSpPr>
            <a:spLocks noChangeArrowheads="1"/>
          </p:cNvSpPr>
          <p:nvPr/>
        </p:nvSpPr>
        <p:spPr bwMode="auto">
          <a:xfrm rot="10800000">
            <a:off x="9659144" y="1629246"/>
            <a:ext cx="287140" cy="360269"/>
          </a:xfrm>
          <a:prstGeom prst="upArrow">
            <a:avLst>
              <a:gd name="adj1" fmla="val 50000"/>
              <a:gd name="adj2" fmla="val 41801"/>
            </a:avLst>
          </a:prstGeom>
          <a:solidFill>
            <a:srgbClr val="BFBFBF"/>
          </a:solidFill>
          <a:ln w="25400" algn="ctr">
            <a:solidFill>
              <a:srgbClr val="BFBFBF"/>
            </a:solidFill>
            <a:miter lim="800000"/>
            <a:headEnd/>
            <a:tailEnd/>
          </a:ln>
        </p:spPr>
        <p:txBody>
          <a:bodyPr rot="10800000" lIns="77629" tIns="38814" rIns="77629" bIns="38814" anchor="ctr"/>
          <a:lstStyle/>
          <a:p>
            <a:pPr algn="ctr" defTabSz="1217196">
              <a:defRPr/>
            </a:pPr>
            <a:endParaRPr lang="ru-RU" sz="2399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92" name="Прямоугольник 191"/>
          <p:cNvSpPr/>
          <p:nvPr/>
        </p:nvSpPr>
        <p:spPr>
          <a:xfrm>
            <a:off x="7778190" y="3213158"/>
            <a:ext cx="4074661" cy="529606"/>
          </a:xfrm>
          <a:prstGeom prst="rect">
            <a:avLst/>
          </a:prstGeom>
          <a:ln w="9525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lIns="77694" tIns="38849" rIns="77694" bIns="38849">
            <a:spAutoFit/>
          </a:bodyPr>
          <a:lstStyle/>
          <a:p>
            <a:pPr algn="ctr" defTabSz="121533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6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Предъявление избирателем документа, удостоверяющего личность</a:t>
            </a:r>
          </a:p>
        </p:txBody>
      </p:sp>
      <p:sp>
        <p:nvSpPr>
          <p:cNvPr id="193" name="Прямоугольник 192"/>
          <p:cNvSpPr/>
          <p:nvPr/>
        </p:nvSpPr>
        <p:spPr>
          <a:xfrm>
            <a:off x="7778190" y="4076533"/>
            <a:ext cx="4074661" cy="529606"/>
          </a:xfrm>
          <a:prstGeom prst="rect">
            <a:avLst/>
          </a:prstGeom>
          <a:ln w="9525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lIns="77694" tIns="38849" rIns="77694" bIns="38849">
            <a:spAutoFit/>
          </a:bodyPr>
          <a:lstStyle/>
          <a:p>
            <a:pPr algn="ctr" defTabSz="121533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6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Проверка сведений об избирателе </a:t>
            </a:r>
          </a:p>
          <a:p>
            <a:pPr algn="ctr" defTabSz="121533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6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Р</a:t>
            </a:r>
            <a:r>
              <a:rPr lang="ru-RU" sz="1466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еестру избирателей, подавших заявления</a:t>
            </a:r>
            <a:endParaRPr lang="ru-RU" sz="1466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4" name="Прямая со стрелкой 193"/>
          <p:cNvCxnSpPr>
            <a:stCxn id="192" idx="2"/>
          </p:cNvCxnSpPr>
          <p:nvPr/>
        </p:nvCxnSpPr>
        <p:spPr>
          <a:xfrm>
            <a:off x="9815521" y="3742764"/>
            <a:ext cx="1953" cy="333769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 стрелкой 194"/>
          <p:cNvCxnSpPr/>
          <p:nvPr/>
        </p:nvCxnSpPr>
        <p:spPr>
          <a:xfrm>
            <a:off x="9815521" y="4639899"/>
            <a:ext cx="1955" cy="359024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Прямоугольник 195"/>
          <p:cNvSpPr/>
          <p:nvPr/>
        </p:nvSpPr>
        <p:spPr>
          <a:xfrm>
            <a:off x="7778190" y="5855305"/>
            <a:ext cx="4074661" cy="529606"/>
          </a:xfrm>
          <a:prstGeom prst="rect">
            <a:avLst/>
          </a:prstGeom>
          <a:ln w="9525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lIns="77694" tIns="38849" rIns="77694" bIns="38849">
            <a:spAutoFit/>
          </a:bodyPr>
          <a:lstStyle/>
          <a:p>
            <a:pPr algn="ctr" defTabSz="121533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6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Выдача избирателю бюллетеня и голосование избирателя</a:t>
            </a:r>
            <a:r>
              <a:rPr lang="ru-RU" sz="146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197" name="Прямая со стрелкой 196"/>
          <p:cNvCxnSpPr/>
          <p:nvPr/>
        </p:nvCxnSpPr>
        <p:spPr>
          <a:xfrm>
            <a:off x="9827768" y="5558051"/>
            <a:ext cx="0" cy="287263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Скругленный прямоугольник 55"/>
          <p:cNvSpPr>
            <a:spLocks noChangeArrowheads="1"/>
          </p:cNvSpPr>
          <p:nvPr/>
        </p:nvSpPr>
        <p:spPr bwMode="auto">
          <a:xfrm>
            <a:off x="1929897" y="3789271"/>
            <a:ext cx="1240370" cy="463430"/>
          </a:xfrm>
          <a:prstGeom prst="roundRect">
            <a:avLst>
              <a:gd name="adj" fmla="val 0"/>
            </a:avLst>
          </a:prstGeom>
          <a:solidFill>
            <a:srgbClr val="D7E4BD"/>
          </a:solidFill>
          <a:ln w="9525" algn="ctr">
            <a:solidFill>
              <a:srgbClr val="98B954"/>
            </a:solidFill>
            <a:prstDash val="dash"/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121718" tIns="60860" rIns="121718" bIns="60860" anchor="ctr"/>
          <a:lstStyle/>
          <a:p>
            <a:pPr algn="ctr" defTabSz="12171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МФЦ</a:t>
            </a:r>
            <a:r>
              <a:rPr lang="ru-RU" sz="1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35977" y="1916507"/>
            <a:ext cx="6733154" cy="433274"/>
          </a:xfrm>
          <a:prstGeom prst="roundRect">
            <a:avLst>
              <a:gd name="adj" fmla="val 0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Заявление о включении в список избирателей по месту нахождения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3348023" y="3789271"/>
            <a:ext cx="1418123" cy="463430"/>
          </a:xfrm>
          <a:prstGeom prst="roundRect">
            <a:avLst>
              <a:gd name="adj" fmla="val 0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ЕПГУ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>
            <a:off x="1132936" y="3141737"/>
            <a:ext cx="478372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9" name="Прямая со стрелкой 93"/>
          <p:cNvCxnSpPr>
            <a:cxnSpLocks noChangeShapeType="1"/>
          </p:cNvCxnSpPr>
          <p:nvPr/>
        </p:nvCxnSpPr>
        <p:spPr bwMode="auto">
          <a:xfrm>
            <a:off x="2551058" y="3141740"/>
            <a:ext cx="0" cy="625312"/>
          </a:xfrm>
          <a:prstGeom prst="straightConnector1">
            <a:avLst/>
          </a:prstGeom>
          <a:noFill/>
          <a:ln w="22225" algn="ctr">
            <a:solidFill>
              <a:srgbClr val="4A7EBB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" name="Прямая со стрелкой 97"/>
          <p:cNvCxnSpPr/>
          <p:nvPr/>
        </p:nvCxnSpPr>
        <p:spPr>
          <a:xfrm>
            <a:off x="5916658" y="3109996"/>
            <a:ext cx="0" cy="625312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Стрелка вправо 100"/>
          <p:cNvSpPr/>
          <p:nvPr/>
        </p:nvSpPr>
        <p:spPr>
          <a:xfrm>
            <a:off x="7190653" y="3357583"/>
            <a:ext cx="316440" cy="387250"/>
          </a:xfrm>
          <a:prstGeom prst="rightArrow">
            <a:avLst/>
          </a:prstGeom>
          <a:solidFill>
            <a:srgbClr val="C00000"/>
          </a:solidFill>
          <a:ln w="15875">
            <a:solidFill>
              <a:srgbClr val="58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2" tIns="60929" rIns="121862" bIns="60929" anchor="ctr"/>
          <a:lstStyle/>
          <a:p>
            <a:pPr algn="ctr" defTabSz="121227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399">
              <a:solidFill>
                <a:prstClr val="white"/>
              </a:solidFill>
            </a:endParaRPr>
          </a:p>
        </p:txBody>
      </p:sp>
      <p:sp>
        <p:nvSpPr>
          <p:cNvPr id="150" name="Скругленный прямоугольник 149"/>
          <p:cNvSpPr/>
          <p:nvPr/>
        </p:nvSpPr>
        <p:spPr>
          <a:xfrm>
            <a:off x="601628" y="4941496"/>
            <a:ext cx="6289746" cy="7189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Избирателю передается отрывной талон от заявления, либо распечатываемая часть (ЕПГУ)</a:t>
            </a:r>
          </a:p>
        </p:txBody>
      </p:sp>
      <p:cxnSp>
        <p:nvCxnSpPr>
          <p:cNvPr id="176" name="Прямая со стрелкой 175"/>
          <p:cNvCxnSpPr/>
          <p:nvPr/>
        </p:nvCxnSpPr>
        <p:spPr>
          <a:xfrm>
            <a:off x="1132935" y="4291672"/>
            <a:ext cx="0" cy="623838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Прямая со стрелкой 179"/>
          <p:cNvCxnSpPr/>
          <p:nvPr/>
        </p:nvCxnSpPr>
        <p:spPr>
          <a:xfrm>
            <a:off x="3981432" y="4300078"/>
            <a:ext cx="1953" cy="623838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5" name="Прямая со стрелкой 180"/>
          <p:cNvCxnSpPr>
            <a:cxnSpLocks noChangeShapeType="1"/>
            <a:stCxn id="56" idx="2"/>
          </p:cNvCxnSpPr>
          <p:nvPr/>
        </p:nvCxnSpPr>
        <p:spPr bwMode="auto">
          <a:xfrm>
            <a:off x="2551058" y="4252699"/>
            <a:ext cx="1954" cy="687208"/>
          </a:xfrm>
          <a:prstGeom prst="straightConnector1">
            <a:avLst/>
          </a:prstGeom>
          <a:noFill/>
          <a:ln w="22225" algn="ctr">
            <a:solidFill>
              <a:srgbClr val="4A7EBB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Прямая со стрелкой 93"/>
          <p:cNvCxnSpPr>
            <a:endCxn id="56" idx="0"/>
          </p:cNvCxnSpPr>
          <p:nvPr/>
        </p:nvCxnSpPr>
        <p:spPr>
          <a:xfrm>
            <a:off x="3967229" y="3109996"/>
            <a:ext cx="0" cy="625312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Прямая соединительная линия 199"/>
          <p:cNvCxnSpPr>
            <a:endCxn id="29" idx="1"/>
          </p:cNvCxnSpPr>
          <p:nvPr/>
        </p:nvCxnSpPr>
        <p:spPr>
          <a:xfrm flipV="1">
            <a:off x="3967229" y="2349783"/>
            <a:ext cx="0" cy="79195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 стрелкой 179"/>
          <p:cNvCxnSpPr/>
          <p:nvPr/>
        </p:nvCxnSpPr>
        <p:spPr>
          <a:xfrm>
            <a:off x="5916662" y="4295846"/>
            <a:ext cx="1953" cy="623838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Скругленный прямоугольник 90"/>
          <p:cNvSpPr/>
          <p:nvPr/>
        </p:nvSpPr>
        <p:spPr>
          <a:xfrm>
            <a:off x="601628" y="5804869"/>
            <a:ext cx="6289746" cy="720538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Избиратель исключается из списка избирателей по месту жительства</a:t>
            </a:r>
          </a:p>
        </p:txBody>
      </p:sp>
    </p:spTree>
    <p:extLst>
      <p:ext uri="{BB962C8B-B14F-4D97-AF65-F5344CB8AC3E}">
        <p14:creationId xmlns:p14="http://schemas.microsoft.com/office/powerpoint/2010/main" val="29486580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156"/>
          <p:cNvSpPr>
            <a:spLocks noChangeArrowheads="1"/>
          </p:cNvSpPr>
          <p:nvPr/>
        </p:nvSpPr>
        <p:spPr bwMode="auto">
          <a:xfrm>
            <a:off x="777430" y="3284575"/>
            <a:ext cx="2482692" cy="37392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694" tIns="38849" rIns="77694" bIns="38849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4 и менее дней </a:t>
            </a:r>
          </a:p>
          <a:p>
            <a:pPr algn="ctr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дня голосования</a:t>
            </a:r>
          </a:p>
        </p:txBody>
      </p:sp>
      <p:sp>
        <p:nvSpPr>
          <p:cNvPr id="307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1" y="895"/>
            <a:ext cx="12188825" cy="292024"/>
          </a:xfrm>
        </p:spPr>
        <p:txBody>
          <a:bodyPr/>
          <a:lstStyle/>
          <a:p>
            <a:pPr eaLnBrk="1" hangingPunct="1"/>
            <a:r>
              <a:rPr lang="ru-RU" altLang="ru-RU" sz="1866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altLang="ru-RU" sz="1866" b="1" dirty="0"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altLang="ru-RU" sz="1866" b="1" dirty="0">
                <a:latin typeface="Times New Roman" pitchFamily="18" charset="0"/>
                <a:cs typeface="Times New Roman" pitchFamily="18" charset="0"/>
              </a:rPr>
              <a:t>избирателем заявления за 4 и менее дней до дня голосования и голосование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23874" y="3644847"/>
            <a:ext cx="6024092" cy="576113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Участковая избирательная комиссия </a:t>
            </a:r>
          </a:p>
          <a:p>
            <a:pPr algn="ctr" defTabSz="1217138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месту жительства избирателя</a:t>
            </a:r>
          </a:p>
        </p:txBody>
      </p:sp>
      <p:sp>
        <p:nvSpPr>
          <p:cNvPr id="3077" name="Заголовок 1"/>
          <p:cNvSpPr txBox="1">
            <a:spLocks/>
          </p:cNvSpPr>
          <p:nvPr/>
        </p:nvSpPr>
        <p:spPr bwMode="auto">
          <a:xfrm>
            <a:off x="7326968" y="500827"/>
            <a:ext cx="4730984" cy="28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18" tIns="60860" rIns="121718" bIns="60860" anchor="ctr"/>
          <a:lstStyle>
            <a:lvl1pPr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68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68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68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68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866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ДЕНЬ ГОЛОСОВАНИЯ</a:t>
            </a:r>
          </a:p>
        </p:txBody>
      </p:sp>
      <p:sp>
        <p:nvSpPr>
          <p:cNvPr id="3078" name="Заголовок 1"/>
          <p:cNvSpPr txBox="1">
            <a:spLocks/>
          </p:cNvSpPr>
          <p:nvPr/>
        </p:nvSpPr>
        <p:spPr bwMode="auto">
          <a:xfrm>
            <a:off x="130874" y="500825"/>
            <a:ext cx="7061314" cy="253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18" tIns="60860" rIns="121718" bIns="60860" anchor="ctr"/>
          <a:lstStyle>
            <a:lvl1pPr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068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68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68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68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683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866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ДНЯ ГОЛОСОВАНИЯ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158221" y="477020"/>
            <a:ext cx="6645253" cy="6096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694" tIns="38849" rIns="77694" bIns="38849" anchor="ctr"/>
          <a:lstStyle/>
          <a:p>
            <a:pPr algn="ctr" defTabSz="121402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399" dirty="0">
              <a:solidFill>
                <a:prstClr val="white"/>
              </a:solidFill>
            </a:endParaRPr>
          </a:p>
        </p:txBody>
      </p:sp>
      <p:pic>
        <p:nvPicPr>
          <p:cNvPr id="3080" name="Рисунок 48" descr="radacina-men-in-black-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122" y="1484821"/>
            <a:ext cx="361367" cy="934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" name="Прямоугольник 116"/>
          <p:cNvSpPr/>
          <p:nvPr/>
        </p:nvSpPr>
        <p:spPr>
          <a:xfrm>
            <a:off x="7246883" y="477020"/>
            <a:ext cx="4789583" cy="6096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694" tIns="38849" rIns="77694" bIns="38849" anchor="ctr"/>
          <a:lstStyle/>
          <a:p>
            <a:pPr algn="ctr" defTabSz="121402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399" dirty="0">
              <a:solidFill>
                <a:prstClr val="white"/>
              </a:solidFill>
            </a:endParaRPr>
          </a:p>
        </p:txBody>
      </p:sp>
      <p:pic>
        <p:nvPicPr>
          <p:cNvPr id="3082" name="Рисунок 48" descr="radacina-men-in-black-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9867" y="853216"/>
            <a:ext cx="273467" cy="73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0" name="Стрелка вверх 189"/>
          <p:cNvSpPr/>
          <p:nvPr/>
        </p:nvSpPr>
        <p:spPr>
          <a:xfrm rot="10800000">
            <a:off x="9549869" y="1595974"/>
            <a:ext cx="287140" cy="288850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629" tIns="38814" rIns="77629" bIns="38814" anchor="ctr"/>
          <a:lstStyle/>
          <a:p>
            <a:pPr algn="ctr" defTabSz="1217196">
              <a:defRPr/>
            </a:pPr>
            <a:endParaRPr lang="ru-RU" sz="2399" dirty="0">
              <a:solidFill>
                <a:prstClr val="white"/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423874" y="2492619"/>
            <a:ext cx="6024092" cy="649119"/>
          </a:xfrm>
          <a:prstGeom prst="roundRect">
            <a:avLst>
              <a:gd name="adj" fmla="val 0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Специальное заявление</a:t>
            </a:r>
          </a:p>
          <a:p>
            <a:pPr algn="ctr" defTabSz="12171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 включении в список избирателей по месту нахождения</a:t>
            </a:r>
          </a:p>
        </p:txBody>
      </p:sp>
      <p:cxnSp>
        <p:nvCxnSpPr>
          <p:cNvPr id="96" name="Прямая со стрелкой 95"/>
          <p:cNvCxnSpPr/>
          <p:nvPr/>
        </p:nvCxnSpPr>
        <p:spPr>
          <a:xfrm>
            <a:off x="3435920" y="3211570"/>
            <a:ext cx="0" cy="431688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Стрелка вправо 100"/>
          <p:cNvSpPr/>
          <p:nvPr/>
        </p:nvSpPr>
        <p:spPr>
          <a:xfrm>
            <a:off x="6891375" y="3357583"/>
            <a:ext cx="316440" cy="387250"/>
          </a:xfrm>
          <a:prstGeom prst="rightArrow">
            <a:avLst/>
          </a:prstGeom>
          <a:solidFill>
            <a:srgbClr val="C00000"/>
          </a:solidFill>
          <a:ln w="15875">
            <a:solidFill>
              <a:srgbClr val="58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2" tIns="60929" rIns="121862" bIns="60929" anchor="ctr"/>
          <a:lstStyle/>
          <a:p>
            <a:pPr algn="ctr" defTabSz="121227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399">
              <a:solidFill>
                <a:prstClr val="white"/>
              </a:solidFill>
            </a:endParaRPr>
          </a:p>
        </p:txBody>
      </p:sp>
      <p:sp>
        <p:nvSpPr>
          <p:cNvPr id="150" name="Скругленный прямоугольник 149"/>
          <p:cNvSpPr/>
          <p:nvPr/>
        </p:nvSpPr>
        <p:spPr>
          <a:xfrm>
            <a:off x="511774" y="4724065"/>
            <a:ext cx="5848293" cy="64753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Избиратель оформляет специальное заявление, на него наклеивается специальная защитная марка  </a:t>
            </a:r>
          </a:p>
        </p:txBody>
      </p:sp>
      <p:cxnSp>
        <p:nvCxnSpPr>
          <p:cNvPr id="62" name="Прямая со стрелкой 61"/>
          <p:cNvCxnSpPr>
            <a:stCxn id="29" idx="2"/>
          </p:cNvCxnSpPr>
          <p:nvPr/>
        </p:nvCxnSpPr>
        <p:spPr>
          <a:xfrm flipH="1">
            <a:off x="3435920" y="4220956"/>
            <a:ext cx="0" cy="431688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Скругленный прямоугольник 90"/>
          <p:cNvSpPr/>
          <p:nvPr/>
        </p:nvSpPr>
        <p:spPr>
          <a:xfrm>
            <a:off x="511774" y="5804871"/>
            <a:ext cx="5848293" cy="57611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Избиратель исключается из списка избирателей</a:t>
            </a:r>
          </a:p>
        </p:txBody>
      </p:sp>
      <p:cxnSp>
        <p:nvCxnSpPr>
          <p:cNvPr id="3090" name="Прямая со стрелкой 101"/>
          <p:cNvCxnSpPr>
            <a:cxnSpLocks noChangeShapeType="1"/>
            <a:endCxn id="91" idx="0"/>
          </p:cNvCxnSpPr>
          <p:nvPr/>
        </p:nvCxnSpPr>
        <p:spPr bwMode="auto">
          <a:xfrm>
            <a:off x="3435920" y="5373181"/>
            <a:ext cx="0" cy="431688"/>
          </a:xfrm>
          <a:prstGeom prst="straightConnector1">
            <a:avLst/>
          </a:prstGeom>
          <a:noFill/>
          <a:ln w="22225" algn="ctr">
            <a:solidFill>
              <a:srgbClr val="4A7EBB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91" name="TextBox 111"/>
          <p:cNvSpPr txBox="1">
            <a:spLocks noChangeArrowheads="1"/>
          </p:cNvSpPr>
          <p:nvPr/>
        </p:nvSpPr>
        <p:spPr bwMode="auto">
          <a:xfrm>
            <a:off x="511774" y="837289"/>
            <a:ext cx="6026046" cy="615351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718" tIns="60860" rIns="121718" bIns="6086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1211729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Избиратель, не имевший возможности подать и не подававший заявление за 45 – 5 дней до дня голосования 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7334782" y="1916508"/>
            <a:ext cx="4607922" cy="791956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718" tIns="60860" rIns="121718" bIns="60860" anchor="ctr"/>
          <a:lstStyle/>
          <a:p>
            <a:pPr algn="ctr" defTabSz="121713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66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 по месту нахождения избирателя, определенные решением ИКСРФ не позднее чем за 60 дней до дня голосования</a:t>
            </a:r>
          </a:p>
        </p:txBody>
      </p:sp>
      <p:cxnSp>
        <p:nvCxnSpPr>
          <p:cNvPr id="3093" name="Прямая со стрелкой 182"/>
          <p:cNvCxnSpPr>
            <a:cxnSpLocks noChangeShapeType="1"/>
            <a:stCxn id="65" idx="2"/>
          </p:cNvCxnSpPr>
          <p:nvPr/>
        </p:nvCxnSpPr>
        <p:spPr bwMode="auto">
          <a:xfrm flipH="1">
            <a:off x="9635816" y="2708465"/>
            <a:ext cx="3907" cy="360269"/>
          </a:xfrm>
          <a:prstGeom prst="straightConnector1">
            <a:avLst/>
          </a:prstGeom>
          <a:noFill/>
          <a:ln w="22225" algn="ctr">
            <a:solidFill>
              <a:srgbClr val="4A7EBB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6" name="Прямоугольник 185"/>
          <p:cNvSpPr/>
          <p:nvPr/>
        </p:nvSpPr>
        <p:spPr>
          <a:xfrm>
            <a:off x="7334782" y="4229365"/>
            <a:ext cx="4607922" cy="529606"/>
          </a:xfrm>
          <a:prstGeom prst="rect">
            <a:avLst/>
          </a:prstGeom>
          <a:ln w="9525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lIns="77694" tIns="38849" rIns="77694" bIns="38849">
            <a:spAutoFit/>
          </a:bodyPr>
          <a:lstStyle/>
          <a:p>
            <a:pPr algn="ctr" defTabSz="121533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6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Включение избирателя</a:t>
            </a:r>
            <a:r>
              <a:rPr lang="en-US" sz="146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6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список избирателей в день голосования</a:t>
            </a:r>
          </a:p>
        </p:txBody>
      </p:sp>
      <p:sp>
        <p:nvSpPr>
          <p:cNvPr id="192" name="Прямоугольник 191"/>
          <p:cNvSpPr/>
          <p:nvPr/>
        </p:nvSpPr>
        <p:spPr>
          <a:xfrm>
            <a:off x="7334782" y="3051922"/>
            <a:ext cx="4600108" cy="755180"/>
          </a:xfrm>
          <a:prstGeom prst="rect">
            <a:avLst/>
          </a:prstGeom>
          <a:ln w="9525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lIns="77694" tIns="38849" rIns="77694" bIns="38849">
            <a:spAutoFit/>
          </a:bodyPr>
          <a:lstStyle/>
          <a:p>
            <a:pPr algn="ctr" defTabSz="121533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6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Предъявление избирателем документа, удостоверяющего личность и специального заявления</a:t>
            </a:r>
          </a:p>
        </p:txBody>
      </p:sp>
      <p:sp>
        <p:nvSpPr>
          <p:cNvPr id="196" name="Прямоугольник 195"/>
          <p:cNvSpPr/>
          <p:nvPr/>
        </p:nvSpPr>
        <p:spPr>
          <a:xfrm>
            <a:off x="7334782" y="5202913"/>
            <a:ext cx="4607922" cy="529606"/>
          </a:xfrm>
          <a:prstGeom prst="rect">
            <a:avLst/>
          </a:prstGeom>
          <a:ln w="9525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lIns="77694" tIns="38849" rIns="77694" bIns="38849">
            <a:spAutoFit/>
          </a:bodyPr>
          <a:lstStyle/>
          <a:p>
            <a:pPr algn="ctr" defTabSz="121533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66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Выдача избирателю бюллетеня и голосование избирателя</a:t>
            </a:r>
            <a:r>
              <a:rPr lang="ru-RU" sz="1466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197" name="Прямая со стрелкой 196"/>
          <p:cNvCxnSpPr>
            <a:endCxn id="196" idx="0"/>
          </p:cNvCxnSpPr>
          <p:nvPr/>
        </p:nvCxnSpPr>
        <p:spPr>
          <a:xfrm>
            <a:off x="9637768" y="4769638"/>
            <a:ext cx="975" cy="433275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Прямая со стрелкой 61"/>
          <p:cNvCxnSpPr/>
          <p:nvPr/>
        </p:nvCxnSpPr>
        <p:spPr>
          <a:xfrm flipH="1">
            <a:off x="9637766" y="3797674"/>
            <a:ext cx="0" cy="431688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12053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148"/>
          <p:cNvSpPr>
            <a:spLocks noChangeArrowheads="1"/>
          </p:cNvSpPr>
          <p:nvPr/>
        </p:nvSpPr>
        <p:spPr bwMode="auto">
          <a:xfrm>
            <a:off x="955183" y="1916507"/>
            <a:ext cx="4961477" cy="2425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694" tIns="38849" rIns="77694" bIns="38849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333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позднее </a:t>
            </a:r>
            <a:r>
              <a:rPr lang="ru-RU" altLang="ru-RU" sz="1333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9.00 за три дня</a:t>
            </a:r>
            <a:r>
              <a:rPr lang="ru-RU" altLang="ru-RU" sz="1333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до дня голосования (среда)</a:t>
            </a:r>
          </a:p>
        </p:txBody>
      </p:sp>
      <p:sp>
        <p:nvSpPr>
          <p:cNvPr id="4099" name="Прямоугольник 156"/>
          <p:cNvSpPr>
            <a:spLocks noChangeArrowheads="1"/>
          </p:cNvSpPr>
          <p:nvPr/>
        </p:nvSpPr>
        <p:spPr bwMode="auto">
          <a:xfrm>
            <a:off x="3348020" y="4365382"/>
            <a:ext cx="7088662" cy="2425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694" tIns="38849" rIns="77694" bIns="38849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333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 позднее  чем   </a:t>
            </a:r>
            <a:r>
              <a:rPr lang="ru-RU" altLang="ru-RU" sz="1333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 1 день  </a:t>
            </a:r>
            <a:r>
              <a:rPr lang="ru-RU" altLang="ru-RU" sz="1333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дня голосования (пятница)</a:t>
            </a:r>
          </a:p>
        </p:txBody>
      </p:sp>
      <p:sp>
        <p:nvSpPr>
          <p:cNvPr id="410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1" y="895"/>
            <a:ext cx="12188825" cy="292024"/>
          </a:xfrm>
        </p:spPr>
        <p:txBody>
          <a:bodyPr/>
          <a:lstStyle/>
          <a:p>
            <a:pPr eaLnBrk="1" hangingPunct="1"/>
            <a:r>
              <a:rPr lang="ru-RU" altLang="ru-RU" sz="1866" b="1">
                <a:latin typeface="Times New Roman" pitchFamily="18" charset="0"/>
                <a:cs typeface="Times New Roman" pitchFamily="18" charset="0"/>
              </a:rPr>
              <a:t>3. Обработка заявлений избирателей о включении в список избирателей по месту нахождения</a:t>
            </a:r>
          </a:p>
        </p:txBody>
      </p:sp>
      <p:cxnSp>
        <p:nvCxnSpPr>
          <p:cNvPr id="96" name="Прямая со стрелкой 95"/>
          <p:cNvCxnSpPr/>
          <p:nvPr/>
        </p:nvCxnSpPr>
        <p:spPr>
          <a:xfrm flipH="1">
            <a:off x="6360065" y="1845090"/>
            <a:ext cx="0" cy="360269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Скругленный прямоугольник 32"/>
          <p:cNvSpPr/>
          <p:nvPr/>
        </p:nvSpPr>
        <p:spPr>
          <a:xfrm>
            <a:off x="1045035" y="1053134"/>
            <a:ext cx="2125230" cy="463430"/>
          </a:xfrm>
          <a:prstGeom prst="roundRect">
            <a:avLst>
              <a:gd name="adj" fmla="val 0"/>
            </a:avLst>
          </a:prstGeom>
          <a:solidFill>
            <a:srgbClr val="BAE18F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66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ТИК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967231" y="1053134"/>
            <a:ext cx="2185784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66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 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891374" y="1053134"/>
            <a:ext cx="2031471" cy="463430"/>
          </a:xfrm>
          <a:prstGeom prst="roundRect">
            <a:avLst>
              <a:gd name="adj" fmla="val 0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66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МФЦ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9637765" y="1053134"/>
            <a:ext cx="2039285" cy="463430"/>
          </a:xfrm>
          <a:prstGeom prst="roundRect">
            <a:avLst>
              <a:gd name="adj" fmla="val 0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66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ЕПГУ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2107654" y="1845087"/>
            <a:ext cx="850483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107650" y="1557828"/>
            <a:ext cx="0" cy="28726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5031797" y="1557828"/>
            <a:ext cx="0" cy="28726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7866089" y="1557828"/>
            <a:ext cx="0" cy="28726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10612482" y="1557828"/>
            <a:ext cx="0" cy="28726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Блок-схема: магнитный диск 43"/>
          <p:cNvSpPr/>
          <p:nvPr/>
        </p:nvSpPr>
        <p:spPr>
          <a:xfrm>
            <a:off x="4232882" y="2205358"/>
            <a:ext cx="4164515" cy="576113"/>
          </a:xfrm>
          <a:prstGeom prst="flowChartMagneticDisk">
            <a:avLst/>
          </a:prstGeom>
          <a:solidFill>
            <a:srgbClr val="FFFF00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1" tIns="51930" rIns="103861" bIns="51930" anchor="ctr"/>
          <a:lstStyle/>
          <a:p>
            <a:pPr algn="ctr" defTabSz="121227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399">
              <a:solidFill>
                <a:prstClr val="white"/>
              </a:solidFill>
            </a:endParaRPr>
          </a:p>
        </p:txBody>
      </p:sp>
      <p:sp>
        <p:nvSpPr>
          <p:cNvPr id="4112" name="Text Box 13"/>
          <p:cNvSpPr txBox="1">
            <a:spLocks noChangeArrowheads="1"/>
          </p:cNvSpPr>
          <p:nvPr/>
        </p:nvSpPr>
        <p:spPr bwMode="auto">
          <a:xfrm>
            <a:off x="4766145" y="2349783"/>
            <a:ext cx="3277700" cy="410178"/>
          </a:xfrm>
          <a:prstGeom prst="rect">
            <a:avLst/>
          </a:prstGeom>
          <a:solidFill>
            <a:srgbClr val="FFFF00">
              <a:alpha val="1686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62" tIns="60929" rIns="121862" bIns="6092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1211729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866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ГАС «Выборы»</a:t>
            </a: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2107653" y="3573425"/>
            <a:ext cx="797352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601629" y="2997315"/>
            <a:ext cx="5670539" cy="5708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lIns="77694" tIns="38849" rIns="77694" bIns="38849">
            <a:spAutoFit/>
          </a:bodyPr>
          <a:lstStyle/>
          <a:p>
            <a:pPr algn="ctr" defTabSz="121533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Реестр избирателей, подавших заявление о включении в список избирателей по месту нахождения</a:t>
            </a:r>
            <a:r>
              <a:rPr lang="ru-RU" sz="1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6447969" y="2997315"/>
            <a:ext cx="5404884" cy="5708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lIns="77694" tIns="38849" rIns="77694" bIns="38849">
            <a:spAutoFit/>
          </a:bodyPr>
          <a:lstStyle/>
          <a:p>
            <a:pPr algn="ctr" defTabSz="121533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Реестр избирателей, подлежащих исключению </a:t>
            </a:r>
          </a:p>
          <a:p>
            <a:pPr algn="ctr" defTabSz="121533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из списка избирателей</a:t>
            </a:r>
            <a:r>
              <a:rPr lang="ru-RU" sz="1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cxnSp>
        <p:nvCxnSpPr>
          <p:cNvPr id="55" name="Прямая со стрелкой 54"/>
          <p:cNvCxnSpPr/>
          <p:nvPr/>
        </p:nvCxnSpPr>
        <p:spPr>
          <a:xfrm>
            <a:off x="5563104" y="2781471"/>
            <a:ext cx="0" cy="215844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>
            <a:off x="7334782" y="2781471"/>
            <a:ext cx="0" cy="215844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Скругленный прямоугольник 58"/>
          <p:cNvSpPr/>
          <p:nvPr/>
        </p:nvSpPr>
        <p:spPr>
          <a:xfrm>
            <a:off x="955181" y="3789271"/>
            <a:ext cx="2037331" cy="463430"/>
          </a:xfrm>
          <a:prstGeom prst="roundRect">
            <a:avLst>
              <a:gd name="adj" fmla="val 0"/>
            </a:avLst>
          </a:prstGeom>
          <a:solidFill>
            <a:srgbClr val="BAE18F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66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ТИК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1045035" y="405601"/>
            <a:ext cx="10632015" cy="431688"/>
          </a:xfrm>
          <a:prstGeom prst="roundRect">
            <a:avLst>
              <a:gd name="adj" fmla="val 0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Заявление о включении в список избирателей по месту нахождения за 45 – 5 дней до дня голосования</a:t>
            </a:r>
          </a:p>
        </p:txBody>
      </p:sp>
      <p:cxnSp>
        <p:nvCxnSpPr>
          <p:cNvPr id="73" name="Прямая со стрелкой 72"/>
          <p:cNvCxnSpPr/>
          <p:nvPr/>
        </p:nvCxnSpPr>
        <p:spPr>
          <a:xfrm>
            <a:off x="2107650" y="837290"/>
            <a:ext cx="0" cy="215844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5031797" y="837290"/>
            <a:ext cx="0" cy="215844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7866089" y="837290"/>
            <a:ext cx="0" cy="215844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10612482" y="837290"/>
            <a:ext cx="0" cy="215844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>
            <a:off x="7334782" y="4076531"/>
            <a:ext cx="1683777" cy="0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/>
          <p:nvPr/>
        </p:nvCxnSpPr>
        <p:spPr>
          <a:xfrm>
            <a:off x="10081174" y="3573426"/>
            <a:ext cx="0" cy="215844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Скругленный прямоугольник 102"/>
          <p:cNvSpPr/>
          <p:nvPr/>
        </p:nvSpPr>
        <p:spPr>
          <a:xfrm>
            <a:off x="1045038" y="4652646"/>
            <a:ext cx="1502115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96">
              <a:lnSpc>
                <a:spcPct val="80000"/>
              </a:lnSpc>
              <a:defRPr/>
            </a:pPr>
            <a:r>
              <a:rPr lang="ru-RU" sz="1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689530" y="5733452"/>
            <a:ext cx="11163323" cy="645945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defTabSz="121713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 Исключение избирателя, подавшего заявления, из списка избирателей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 дня голосования</a:t>
            </a:r>
          </a:p>
          <a:p>
            <a:pPr defTabSz="121713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Включение избирателя в список избирателей при его явке на избирательный участок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день голосования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138" name="Прямая со стрелкой 137"/>
          <p:cNvCxnSpPr/>
          <p:nvPr/>
        </p:nvCxnSpPr>
        <p:spPr>
          <a:xfrm>
            <a:off x="1929897" y="5373182"/>
            <a:ext cx="0" cy="288850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 стрелкой 142"/>
          <p:cNvCxnSpPr/>
          <p:nvPr/>
        </p:nvCxnSpPr>
        <p:spPr>
          <a:xfrm>
            <a:off x="10258927" y="5373182"/>
            <a:ext cx="0" cy="288850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>
            <a:off x="7334784" y="5012913"/>
            <a:ext cx="1771676" cy="0"/>
          </a:xfrm>
          <a:prstGeom prst="line">
            <a:avLst/>
          </a:prstGeom>
          <a:ln w="254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Скругленный прямоугольник 58"/>
          <p:cNvSpPr/>
          <p:nvPr/>
        </p:nvSpPr>
        <p:spPr>
          <a:xfrm>
            <a:off x="3082368" y="3789271"/>
            <a:ext cx="2037332" cy="463430"/>
          </a:xfrm>
          <a:prstGeom prst="roundRect">
            <a:avLst>
              <a:gd name="adj" fmla="val 0"/>
            </a:avLst>
          </a:prstGeom>
          <a:solidFill>
            <a:srgbClr val="BAE18F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66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ТИК</a:t>
            </a:r>
          </a:p>
        </p:txBody>
      </p:sp>
      <p:sp>
        <p:nvSpPr>
          <p:cNvPr id="3" name="Скругленный прямоугольник 58"/>
          <p:cNvSpPr/>
          <p:nvPr/>
        </p:nvSpPr>
        <p:spPr>
          <a:xfrm>
            <a:off x="5297452" y="3789271"/>
            <a:ext cx="2037332" cy="463430"/>
          </a:xfrm>
          <a:prstGeom prst="roundRect">
            <a:avLst>
              <a:gd name="adj" fmla="val 0"/>
            </a:avLst>
          </a:prstGeom>
          <a:solidFill>
            <a:srgbClr val="BAE18F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66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ТИК</a:t>
            </a:r>
          </a:p>
        </p:txBody>
      </p:sp>
      <p:sp>
        <p:nvSpPr>
          <p:cNvPr id="4" name="Скругленный прямоугольник 58"/>
          <p:cNvSpPr/>
          <p:nvPr/>
        </p:nvSpPr>
        <p:spPr>
          <a:xfrm>
            <a:off x="9018558" y="3789271"/>
            <a:ext cx="2037331" cy="463430"/>
          </a:xfrm>
          <a:prstGeom prst="roundRect">
            <a:avLst>
              <a:gd name="adj" fmla="val 0"/>
            </a:avLst>
          </a:prstGeom>
          <a:solidFill>
            <a:srgbClr val="BAE18F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spcBef>
                <a:spcPct val="0"/>
              </a:spcBef>
              <a:spcAft>
                <a:spcPct val="0"/>
              </a:spcAft>
            </a:pPr>
            <a:r>
              <a:rPr lang="ru-RU" sz="1866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ТИК</a:t>
            </a:r>
          </a:p>
        </p:txBody>
      </p:sp>
      <p:cxnSp>
        <p:nvCxnSpPr>
          <p:cNvPr id="5" name="Прямая со стрелкой 99"/>
          <p:cNvCxnSpPr/>
          <p:nvPr/>
        </p:nvCxnSpPr>
        <p:spPr>
          <a:xfrm>
            <a:off x="6272166" y="3573426"/>
            <a:ext cx="0" cy="215844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99"/>
          <p:cNvCxnSpPr/>
          <p:nvPr/>
        </p:nvCxnSpPr>
        <p:spPr>
          <a:xfrm>
            <a:off x="4144981" y="3573426"/>
            <a:ext cx="0" cy="215844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99"/>
          <p:cNvCxnSpPr/>
          <p:nvPr/>
        </p:nvCxnSpPr>
        <p:spPr>
          <a:xfrm>
            <a:off x="2107650" y="3573426"/>
            <a:ext cx="0" cy="215844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102"/>
          <p:cNvSpPr/>
          <p:nvPr/>
        </p:nvSpPr>
        <p:spPr>
          <a:xfrm>
            <a:off x="1132936" y="4724065"/>
            <a:ext cx="1506024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96">
              <a:lnSpc>
                <a:spcPct val="80000"/>
              </a:lnSpc>
              <a:defRPr/>
            </a:pPr>
            <a:r>
              <a:rPr lang="ru-RU" sz="1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Скругленный прямоугольник 102"/>
          <p:cNvSpPr/>
          <p:nvPr/>
        </p:nvSpPr>
        <p:spPr>
          <a:xfrm>
            <a:off x="1220838" y="4797070"/>
            <a:ext cx="1506022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96">
              <a:lnSpc>
                <a:spcPct val="80000"/>
              </a:lnSpc>
              <a:defRPr/>
            </a:pPr>
            <a:r>
              <a:rPr lang="ru-RU" sz="1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" name="Скругленный прямоугольник 102"/>
          <p:cNvSpPr/>
          <p:nvPr/>
        </p:nvSpPr>
        <p:spPr>
          <a:xfrm>
            <a:off x="1310692" y="4868490"/>
            <a:ext cx="1506022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66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 </a:t>
            </a:r>
          </a:p>
        </p:txBody>
      </p:sp>
      <p:sp>
        <p:nvSpPr>
          <p:cNvPr id="11" name="Скругленный прямоугольник 102"/>
          <p:cNvSpPr/>
          <p:nvPr/>
        </p:nvSpPr>
        <p:spPr>
          <a:xfrm>
            <a:off x="3260121" y="4652646"/>
            <a:ext cx="1502115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96">
              <a:lnSpc>
                <a:spcPct val="80000"/>
              </a:lnSpc>
              <a:defRPr/>
            </a:pPr>
            <a:r>
              <a:rPr lang="ru-RU" sz="1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2" name="Скругленный прямоугольник 102"/>
          <p:cNvSpPr/>
          <p:nvPr/>
        </p:nvSpPr>
        <p:spPr>
          <a:xfrm>
            <a:off x="3348022" y="4724065"/>
            <a:ext cx="1506024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96">
              <a:lnSpc>
                <a:spcPct val="80000"/>
              </a:lnSpc>
              <a:defRPr/>
            </a:pPr>
            <a:r>
              <a:rPr lang="ru-RU" sz="1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" name="Скругленный прямоугольник 102"/>
          <p:cNvSpPr/>
          <p:nvPr/>
        </p:nvSpPr>
        <p:spPr>
          <a:xfrm>
            <a:off x="3435923" y="4797070"/>
            <a:ext cx="1506022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96">
              <a:lnSpc>
                <a:spcPct val="80000"/>
              </a:lnSpc>
              <a:defRPr/>
            </a:pPr>
            <a:r>
              <a:rPr lang="ru-RU" sz="1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4" name="Скругленный прямоугольник 102"/>
          <p:cNvSpPr/>
          <p:nvPr/>
        </p:nvSpPr>
        <p:spPr>
          <a:xfrm>
            <a:off x="3525777" y="4868490"/>
            <a:ext cx="1506022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66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 </a:t>
            </a:r>
          </a:p>
        </p:txBody>
      </p:sp>
      <p:sp>
        <p:nvSpPr>
          <p:cNvPr id="15" name="Скругленный прямоугольник 102"/>
          <p:cNvSpPr/>
          <p:nvPr/>
        </p:nvSpPr>
        <p:spPr>
          <a:xfrm>
            <a:off x="5475205" y="4725652"/>
            <a:ext cx="1502115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96">
              <a:lnSpc>
                <a:spcPct val="80000"/>
              </a:lnSpc>
              <a:defRPr/>
            </a:pPr>
            <a:r>
              <a:rPr lang="ru-RU" sz="1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6" name="Скругленный прямоугольник 102"/>
          <p:cNvSpPr/>
          <p:nvPr/>
        </p:nvSpPr>
        <p:spPr>
          <a:xfrm>
            <a:off x="5563106" y="4797070"/>
            <a:ext cx="1506024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96">
              <a:lnSpc>
                <a:spcPct val="80000"/>
              </a:lnSpc>
              <a:defRPr/>
            </a:pPr>
            <a:r>
              <a:rPr lang="ru-RU" sz="1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" name="Скругленный прямоугольник 102"/>
          <p:cNvSpPr/>
          <p:nvPr/>
        </p:nvSpPr>
        <p:spPr>
          <a:xfrm>
            <a:off x="5651006" y="4870076"/>
            <a:ext cx="1506022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96">
              <a:lnSpc>
                <a:spcPct val="80000"/>
              </a:lnSpc>
              <a:defRPr/>
            </a:pPr>
            <a:r>
              <a:rPr lang="ru-RU" sz="1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8" name="Скругленный прямоугольник 102"/>
          <p:cNvSpPr/>
          <p:nvPr/>
        </p:nvSpPr>
        <p:spPr>
          <a:xfrm>
            <a:off x="5740861" y="4941496"/>
            <a:ext cx="1506022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66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 </a:t>
            </a:r>
          </a:p>
        </p:txBody>
      </p:sp>
      <p:sp>
        <p:nvSpPr>
          <p:cNvPr id="19" name="Скругленный прямоугольник 102"/>
          <p:cNvSpPr/>
          <p:nvPr/>
        </p:nvSpPr>
        <p:spPr>
          <a:xfrm>
            <a:off x="9284213" y="4652646"/>
            <a:ext cx="1502115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96">
              <a:lnSpc>
                <a:spcPct val="80000"/>
              </a:lnSpc>
              <a:defRPr/>
            </a:pPr>
            <a:r>
              <a:rPr lang="ru-RU" sz="1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" name="Скругленный прямоугольник 102"/>
          <p:cNvSpPr/>
          <p:nvPr/>
        </p:nvSpPr>
        <p:spPr>
          <a:xfrm>
            <a:off x="9372114" y="4724065"/>
            <a:ext cx="1506024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96">
              <a:lnSpc>
                <a:spcPct val="80000"/>
              </a:lnSpc>
              <a:defRPr/>
            </a:pPr>
            <a:r>
              <a:rPr lang="ru-RU" sz="1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1" name="Скругленный прямоугольник 102"/>
          <p:cNvSpPr/>
          <p:nvPr/>
        </p:nvSpPr>
        <p:spPr>
          <a:xfrm>
            <a:off x="9460013" y="4797070"/>
            <a:ext cx="1506022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96">
              <a:lnSpc>
                <a:spcPct val="80000"/>
              </a:lnSpc>
              <a:defRPr/>
            </a:pPr>
            <a:r>
              <a:rPr lang="ru-RU" sz="1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2" name="Скругленный прямоугольник 102"/>
          <p:cNvSpPr/>
          <p:nvPr/>
        </p:nvSpPr>
        <p:spPr>
          <a:xfrm>
            <a:off x="9549869" y="4868490"/>
            <a:ext cx="1506022" cy="463430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718" tIns="60860" rIns="121718" bIns="60860" anchor="ctr"/>
          <a:lstStyle/>
          <a:p>
            <a:pPr algn="ctr" defTabSz="1217138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66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УИК </a:t>
            </a:r>
          </a:p>
        </p:txBody>
      </p:sp>
      <p:cxnSp>
        <p:nvCxnSpPr>
          <p:cNvPr id="23" name="Прямая со стрелкой 142"/>
          <p:cNvCxnSpPr/>
          <p:nvPr/>
        </p:nvCxnSpPr>
        <p:spPr>
          <a:xfrm>
            <a:off x="6447967" y="5444602"/>
            <a:ext cx="0" cy="288850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142"/>
          <p:cNvCxnSpPr/>
          <p:nvPr/>
        </p:nvCxnSpPr>
        <p:spPr>
          <a:xfrm>
            <a:off x="4232882" y="5373182"/>
            <a:ext cx="0" cy="288850"/>
          </a:xfrm>
          <a:prstGeom prst="straightConnector1">
            <a:avLst/>
          </a:prstGeom>
          <a:ln w="22225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34019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6364" y="1177636"/>
            <a:ext cx="4599709" cy="4130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Удобное для избирателя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Доступность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Обстановка</a:t>
            </a:r>
          </a:p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Удобное для ТИК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Размещение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Возможности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dirty="0">
                <a:solidFill>
                  <a:prstClr val="black"/>
                </a:solidFill>
                <a:latin typeface="Calibri"/>
              </a:rPr>
              <a:t>Оснащение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6364" y="0"/>
            <a:ext cx="2288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Помещение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276" y="1177636"/>
            <a:ext cx="4082349" cy="27215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844" y="3242816"/>
            <a:ext cx="4064000" cy="292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993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4900" y="0"/>
            <a:ext cx="27660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Оператор АРМ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2460" y="1167907"/>
            <a:ext cx="6092825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Член ТИК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Наёмный по ГПД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Навыки: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понимание технологии;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владение компьютером;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вежливость;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психологическая устойчивость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503" y="1365784"/>
            <a:ext cx="5589588" cy="360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966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2690" y="0"/>
            <a:ext cx="3934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Работа с программой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57200" y="1059582"/>
            <a:ext cx="8229600" cy="35350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Время заполнения – 2 мин.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Время поиска участка – до 5 мин.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Печать и проверка – 3 мин.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ИТОГО: 10 минут.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682" y="2273589"/>
            <a:ext cx="5254143" cy="380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994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981" y="6324600"/>
            <a:ext cx="1194486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Центральная избирательная комиссия Республики Башкортостан                  </a:t>
            </a:r>
            <a:r>
              <a:rPr lang="en-US" i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bashkortostan.izbirkom.ru</a:t>
            </a:r>
            <a:endParaRPr lang="ru-RU" b="0" i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981" y="0"/>
            <a:ext cx="38212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Обучение оператора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83928" y="1081767"/>
            <a:ext cx="6092825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  <a:latin typeface="Calibri"/>
              </a:rPr>
              <a:t>Проводят системные администраторы</a:t>
            </a:r>
          </a:p>
          <a:p>
            <a:pPr lvl="0"/>
            <a:endParaRPr lang="ru-RU" sz="32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ru-RU" sz="3200" dirty="0">
                <a:solidFill>
                  <a:prstClr val="black"/>
                </a:solidFill>
                <a:latin typeface="Calibri"/>
              </a:rPr>
              <a:t>Методические материалы</a:t>
            </a:r>
            <a:endParaRPr lang="ru-RU" sz="3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2" y="915566"/>
            <a:ext cx="5092511" cy="395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631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1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StripedBorder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8575" cap="flat" cmpd="sng" algn="ctr">
          <a:solidFill>
            <a:schemeClr val="phClr"/>
          </a:solidFill>
          <a:miter lim="800000"/>
        </a:ln>
        <a:ln w="41275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98000"/>
              </a:schemeClr>
            </a:duotone>
          </a:blip>
          <a:tile tx="0" ty="0" sx="100000" sy="100000" flip="none" algn="ctr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Тема1" id="{59748449-19AF-4CB5-BFDE-1E0FCDE68F34}" vid="{77E7EC89-8C1A-440D-95C5-992DBD5890D7}"/>
    </a:ext>
  </a:extLst>
</a:theme>
</file>

<file path=ppt/theme/theme2.xml><?xml version="1.0" encoding="utf-8"?>
<a:theme xmlns:a="http://schemas.openxmlformats.org/drawingml/2006/main" name="1_StripedBorder_16x9">
  <a:themeElements>
    <a:clrScheme name="StripedBorder_16x9">
      <a:dk1>
        <a:srgbClr val="404040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StripedBorder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8575" cap="flat" cmpd="sng" algn="ctr">
          <a:solidFill>
            <a:schemeClr val="phClr"/>
          </a:solidFill>
          <a:miter lim="800000"/>
        </a:ln>
        <a:ln w="41275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98000"/>
              </a:schemeClr>
            </a:duotone>
          </a:blip>
          <a:tile tx="0" ty="0" sx="100000" sy="100000" flip="none" algn="ctr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3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0</TotalTime>
  <Words>976</Words>
  <Application>Microsoft Office PowerPoint</Application>
  <PresentationFormat>Произвольный</PresentationFormat>
  <Paragraphs>260</Paragraphs>
  <Slides>27</Slides>
  <Notes>24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27</vt:i4>
      </vt:variant>
    </vt:vector>
  </HeadingPairs>
  <TitlesOfParts>
    <vt:vector size="39" baseType="lpstr">
      <vt:lpstr>Arial</vt:lpstr>
      <vt:lpstr>Calibri</vt:lpstr>
      <vt:lpstr>Calibri Light</vt:lpstr>
      <vt:lpstr>Euphemia</vt:lpstr>
      <vt:lpstr>Times New Roman</vt:lpstr>
      <vt:lpstr>Wingdings</vt:lpstr>
      <vt:lpstr>Тема1</vt:lpstr>
      <vt:lpstr>1_StripedBorder_16x9</vt:lpstr>
      <vt:lpstr>2_Специальное оформление</vt:lpstr>
      <vt:lpstr>1_Специальное оформление</vt:lpstr>
      <vt:lpstr>Специальное оформление</vt:lpstr>
      <vt:lpstr>Тема Office</vt:lpstr>
      <vt:lpstr>Презентация PowerPoint</vt:lpstr>
      <vt:lpstr>Презентация PowerPoint</vt:lpstr>
      <vt:lpstr>1. Подача избирателем заявления за 45 – 5 дней до дня голосования</vt:lpstr>
      <vt:lpstr>2. Оформление избирателем заявления за 4 и менее дней до дня голосования и голосование</vt:lpstr>
      <vt:lpstr>3. Обработка заявлений избирателей о включении в список избирателей по месту нахождения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2017-07-31T09:26:50Z</dcterms:created>
  <dcterms:modified xsi:type="dcterms:W3CDTF">2017-08-07T12:21:46Z</dcterms:modified>
</cp:coreProperties>
</file>